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a7a2b1b89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a7a2b1b89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7a2b1b89b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7a2b1b89b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Sreyas lead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00f17461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00f17461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Sreyas - Extraction procedures contribute to overall restoration of function. We believe this is a positive sign of success/efficiency of the SmileOn program. Although this doesn’t tell us what type of work the patients are having done after the extractions, we do know that lots of patients are having teeth extracted in order to improve their overall dental quality, and therefore, ideally leading to function restored down the road.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7a2b1b89b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7a2b1b89b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Sreyas - A longer duration indicates a patient that has found a “dental home”. This slide shows the statistics for the patient population, as a whole, in relation to duration of interaction with the program. On the right, The chart shows the statistics related to the number of clinic encounters per patient. We see that more than 2/3 of patients have had at least 3 clinic encounters with the program. On the left, The number of days is calculated by taking the difference between the first contact with the patient and the date of the most recent contact. For duration of patient interactions, the average duration is 234 days, with a maximum of 834 days. 75% of the patients have been in the program 360 days or less. There were about 2000 patients who only interacted with the program once and have a duration of 0 days. That is roughly 23% of the total population.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7a2b1b89b_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7a2b1b89b_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Heather - Success rate determined by subsetting only completed treatment plans and patients with restoration of function. Volume is the total amount of responses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our next success metric we broke down the data by month. First looking at the patients that completed a treatment plan and then found the percentage of those patients whose mouth’s were restored to function, which is shown by the dark blue line in these line charts and corresponds to the y-axis on the left hand side. As you can see, we consistently see a high percentage of these patients being restored to function when their treatment plan is completed. We also looked at the total number of dental visits or encounters each month shown by the gray line, which corresponds to the y-axis on the right hand side. One take away here is that the average encounter volume increased from 188 encounters each month in 2019 to 194 in 2020 so far, which indicates program growth that will most likely increase by the end of 2020.</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7a2b1b89b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7a2b1b89b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Heather - </a:t>
            </a:r>
            <a:r>
              <a:rPr lang="en">
                <a:solidFill>
                  <a:schemeClr val="dk1"/>
                </a:solidFill>
              </a:rPr>
              <a:t>We also looked at the number of people who were able to be restored to function by clinic. This was documented under the question was the patient restored to function, which means they are able to chew and have their front six teeth present. In this bar chart, we focused on the clinics that were able to restore the most patients to function as shown by the blue bars. The number of patients at these clinics who have not yet been restored to function as of their last visit are shown by the red bars.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7a2b1b89b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7a2b1b89b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7a2b1b89b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7a2b1b89b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7a2b1b89b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7a2b1b89b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Opportunities for smile on program in rural areas, 30 miles is about a half an hour drive on the interstate and in rural areas could stretch to much further. This data was obtained from the Tn Commission on aging and disability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00f17461f_1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00f17461f_1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7a2b1b89b_2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7a2b1b89b_2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Cory - According to the ADA, the top four contributing factors to tooth loss are excessive drinking, smoking, obesity, and inactivity. This chart shows the population within each county that exhibits these behavioral and health conditions.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7a2b1b89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7a2b1b89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01d904cc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01d904cc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Knox, williamson, davidson, wilson, montgomery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01d904cc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01d904cc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Wayne, Gibson, mcminn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01d904cc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01d904cc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Hardeman, haywood, lauderdale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01d904cc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01d904cc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wayne, scott, campbell, fentress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00f17461f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00f17461f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00f17461f_1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00f17461f_1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00f17461f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00f17461f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7a2b1b89b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7a2b1b89b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 of important questions that clinic failed to complete on the survey. The questions are </a:t>
            </a:r>
            <a:r>
              <a:rPr lang="en">
                <a:solidFill>
                  <a:schemeClr val="dk1"/>
                </a:solidFill>
              </a:rPr>
              <a:t>The</a:t>
            </a:r>
            <a:r>
              <a:rPr lang="en">
                <a:solidFill>
                  <a:schemeClr val="dk1"/>
                </a:solidFill>
              </a:rPr>
              <a:t> clinic either answered yes or no or left blank of the three questions at the end of the survey: 1) Was a treatment plan developed? 2) Was a treatment plan completed? 3) Was function restored? Total completion rate is 49.6%</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7a2b1b89b_2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7a2b1b89b_2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top 5 and bottom 5 clinics based on their answer completion rate of the three survey questions listed at the top of the slide. This could be used to identify clinics that could improve on data collection. Could Smile On reach out to these clinics to understand why the completion rates are so low?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00f17461f_1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00f17461f_1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7a2b1b89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7a2b1b89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00f17461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00f17461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00f17461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00f17461f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7a2b1b89b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7a2b1b89b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taken from two years from each dataset, then averaged to per year. CMS data only shows 8 cities, so the Smile On data was compared to those cities. CMS data for Memphis was very low for some reason.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Comparing CMS data to Smile On data does not lead to any concrete conclusions, but it does look like the Chattanooga market (which includes Hixson) is a bit underserved.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7a2b1b89b_1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7a2b1b89b_1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bar - Average CMS visits for years 2016-2017</a:t>
            </a:r>
            <a:endParaRPr/>
          </a:p>
          <a:p>
            <a:pPr indent="0" lvl="0" marL="0" rtl="0" algn="l">
              <a:spcBef>
                <a:spcPts val="0"/>
              </a:spcBef>
              <a:spcAft>
                <a:spcPts val="0"/>
              </a:spcAft>
              <a:buNone/>
            </a:pPr>
            <a:r>
              <a:rPr lang="en"/>
              <a:t>Second bar - Avg payment amount submitted to CMS</a:t>
            </a:r>
            <a:endParaRPr/>
          </a:p>
          <a:p>
            <a:pPr indent="0" lvl="0" marL="0" rtl="0" algn="l">
              <a:spcBef>
                <a:spcPts val="0"/>
              </a:spcBef>
              <a:spcAft>
                <a:spcPts val="0"/>
              </a:spcAft>
              <a:buNone/>
            </a:pPr>
            <a:r>
              <a:rPr lang="en"/>
              <a:t>Third bar - Avg amount paid by CMS</a:t>
            </a:r>
            <a:endParaRPr/>
          </a:p>
          <a:p>
            <a:pPr indent="0" lvl="0" marL="0" rtl="0" algn="l">
              <a:spcBef>
                <a:spcPts val="0"/>
              </a:spcBef>
              <a:spcAft>
                <a:spcPts val="0"/>
              </a:spcAft>
              <a:buNone/>
            </a:pPr>
            <a:r>
              <a:rPr lang="en"/>
              <a:t>Fourth bar - % paid by CMS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procedures were for teeth xrays, which generally costs less than $100 (find this amount). Nobody in Memphis is getting teeth x-rays. Procedures there are for more expensive things like tongue biopsies and removals.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Posible takeaways:</a:t>
            </a:r>
            <a:endParaRPr/>
          </a:p>
          <a:p>
            <a:pPr indent="-298450" lvl="0" marL="457200" rtl="0" algn="l">
              <a:spcBef>
                <a:spcPts val="0"/>
              </a:spcBef>
              <a:spcAft>
                <a:spcPts val="0"/>
              </a:spcAft>
              <a:buSzPts val="1100"/>
              <a:buAutoNum type="arabicPeriod"/>
            </a:pPr>
            <a:r>
              <a:rPr lang="en"/>
              <a:t>Nobody in Memphis needs x-rays</a:t>
            </a:r>
            <a:endParaRPr/>
          </a:p>
          <a:p>
            <a:pPr indent="-298450" lvl="0" marL="457200" rtl="0" algn="l">
              <a:spcBef>
                <a:spcPts val="0"/>
              </a:spcBef>
              <a:spcAft>
                <a:spcPts val="0"/>
              </a:spcAft>
              <a:buSzPts val="1100"/>
              <a:buAutoNum type="arabicPeriod"/>
            </a:pPr>
            <a:r>
              <a:rPr lang="en"/>
              <a:t>Doctors and dentists in Memphis are opting out of accepting CMS patients</a:t>
            </a:r>
            <a:endParaRPr/>
          </a:p>
          <a:p>
            <a:pPr indent="-298450" lvl="0" marL="457200" rtl="0" algn="l">
              <a:spcBef>
                <a:spcPts val="0"/>
              </a:spcBef>
              <a:spcAft>
                <a:spcPts val="0"/>
              </a:spcAft>
              <a:buSzPts val="1100"/>
              <a:buAutoNum type="arabicPeriod"/>
            </a:pPr>
            <a:r>
              <a:rPr lang="en"/>
              <a:t>Patients in Memphis going to Smile On for xrays instead of going through CMS. Maybe to avoid out-of-pocket expenses?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what about other cities in TN like Murfreesboro, Clarksville, Cookeville, Bristol?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00f17461f_1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00f17461f_1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7a2b1b89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7a2b1b89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5000"/>
              </a:lnSpc>
              <a:spcBef>
                <a:spcPts val="0"/>
              </a:spcBef>
              <a:spcAft>
                <a:spcPts val="0"/>
              </a:spcAft>
              <a:buNone/>
            </a:pPr>
            <a:r>
              <a:rPr lang="en" sz="1800">
                <a:solidFill>
                  <a:srgbClr val="004961"/>
                </a:solidFill>
              </a:rPr>
              <a:t>Age, Gender, Race, Condition of Teeth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7a2b1b89b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7a2b1b89b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7a2b1b89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7a2b1b89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00f17461f_1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00f17461f_1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00f17461f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00f17461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  - to Sreyas</a:t>
            </a:r>
            <a:endParaRPr/>
          </a:p>
          <a:p>
            <a:pPr indent="0" lvl="0" marL="0" rtl="0" algn="l">
              <a:spcBef>
                <a:spcPts val="0"/>
              </a:spcBef>
              <a:spcAft>
                <a:spcPts val="0"/>
              </a:spcAft>
              <a:buNone/>
            </a:pPr>
            <a:r>
              <a:rPr lang="en"/>
              <a:t>These are the responses to “When is the last time you visited your dentist?” - It is notable that over a quarter of the people they are serving have not been to the dentist for over 5 years.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65762" y="5026925"/>
            <a:ext cx="9275525" cy="116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hyperlink" Target="http://data-playground.com/dda2/jdcg_age_poverty_map.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ata-playground.com/dda2/jdcg_age_poverty_map.html" TargetMode="External"/><Relationship Id="rId4" Type="http://schemas.openxmlformats.org/officeDocument/2006/relationships/hyperlink" Target="http://data-playground.com/dda2/mia_big_four_map.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24.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1.jp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NSS-Full-Time-Data-Analytics-2/smile-on-spiderman" TargetMode="External"/><Relationship Id="rId4" Type="http://schemas.openxmlformats.org/officeDocument/2006/relationships/hyperlink" Target="https://github.com/NSS-Full-Time-Data-Analytics-2/smile-on-black_panther" TargetMode="External"/><Relationship Id="rId9" Type="http://schemas.openxmlformats.org/officeDocument/2006/relationships/image" Target="../media/image25.jpg"/><Relationship Id="rId14" Type="http://schemas.openxmlformats.org/officeDocument/2006/relationships/image" Target="../media/image28.png"/><Relationship Id="rId5" Type="http://schemas.openxmlformats.org/officeDocument/2006/relationships/hyperlink" Target="https://github.com/NSS-Full-Time-Data-Analytics-2/smile-on-aquaman" TargetMode="External"/><Relationship Id="rId6" Type="http://schemas.openxmlformats.org/officeDocument/2006/relationships/hyperlink" Target="https://github.com/NSS-Full-Time-Data-Analytics-2/smile-on-hulk" TargetMode="External"/><Relationship Id="rId7" Type="http://schemas.openxmlformats.org/officeDocument/2006/relationships/hyperlink" Target="https://github.com/NSS-Full-Time-Data-Analytics-2/smile-on-lava-girl" TargetMode="External"/><Relationship Id="rId8" Type="http://schemas.openxmlformats.org/officeDocument/2006/relationships/hyperlink" Target="https://github.com/NSS-Full-Time-Data-Analytics-2/smile-on-ironma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cms.gov/Research-Statistics-Data-and-Systems/Statistics-Trends-and-Reports/Medicare-Provider-Charge-Data/Physician-and-Other-Supplier2017" TargetMode="External"/><Relationship Id="rId4" Type="http://schemas.openxmlformats.org/officeDocument/2006/relationships/hyperlink" Target="https://www.cms.gov/Research-Statistics-Data-and-Systems/Statistics-Trends-and-Reports/Medicare-Provider-Charge-Data/Physician-and-Other-Supplier2017" TargetMode="External"/><Relationship Id="rId5" Type="http://schemas.openxmlformats.org/officeDocument/2006/relationships/hyperlink" Target="https://www.cms.gov/Medicare/Medicare-Fee-for-Service-Payment/HospitalOutpatientPPS/Addendum-A-and-Addendum-B-Updates" TargetMode="External"/><Relationship Id="rId6" Type="http://schemas.openxmlformats.org/officeDocument/2006/relationships/hyperlink" Target="https://chronicdata.cdc.gov/500-Cities-Places/500-Cities-Local-Data-for-Better-Health-2019-relea/6vp6-wxuq/data" TargetMode="External"/><Relationship Id="rId7" Type="http://schemas.openxmlformats.org/officeDocument/2006/relationships/hyperlink" Target="https://www.tn.gov/aging/administration/forms-and-publications/2019-state-of-aging-in-tennessee.html" TargetMode="External"/><Relationship Id="rId8" Type="http://schemas.openxmlformats.org/officeDocument/2006/relationships/hyperlink" Target="https://www.countyhealthrankings.org/app/tennessee/2020/overvie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0" y="1356175"/>
            <a:ext cx="8520600" cy="172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400">
                <a:solidFill>
                  <a:srgbClr val="004961"/>
                </a:solidFill>
              </a:rPr>
              <a:t>SMILE ON 60+ Analysis</a:t>
            </a:r>
            <a:endParaRPr b="1" sz="4400">
              <a:solidFill>
                <a:srgbClr val="004961"/>
              </a:solidFill>
            </a:endParaRPr>
          </a:p>
          <a:p>
            <a:pPr indent="0" lvl="0" marL="0" rtl="0" algn="ctr">
              <a:spcBef>
                <a:spcPts val="0"/>
              </a:spcBef>
              <a:spcAft>
                <a:spcPts val="0"/>
              </a:spcAft>
              <a:buNone/>
            </a:pPr>
            <a:r>
              <a:rPr b="1" lang="en" sz="3400">
                <a:solidFill>
                  <a:srgbClr val="004961"/>
                </a:solidFill>
              </a:rPr>
              <a:t>DDA2 Cohort</a:t>
            </a:r>
            <a:endParaRPr b="1" sz="3400">
              <a:solidFill>
                <a:srgbClr val="004961"/>
              </a:solidFill>
            </a:endParaRPr>
          </a:p>
        </p:txBody>
      </p:sp>
      <p:pic>
        <p:nvPicPr>
          <p:cNvPr id="56" name="Google Shape;56;p13"/>
          <p:cNvPicPr preferRelativeResize="0"/>
          <p:nvPr/>
        </p:nvPicPr>
        <p:blipFill>
          <a:blip r:embed="rId3">
            <a:alphaModFix/>
          </a:blip>
          <a:stretch>
            <a:fillRect/>
          </a:stretch>
        </p:blipFill>
        <p:spPr>
          <a:xfrm>
            <a:off x="136025" y="132150"/>
            <a:ext cx="3219425" cy="1054801"/>
          </a:xfrm>
          <a:prstGeom prst="rect">
            <a:avLst/>
          </a:prstGeom>
          <a:noFill/>
          <a:ln>
            <a:noFill/>
          </a:ln>
        </p:spPr>
      </p:pic>
      <p:pic>
        <p:nvPicPr>
          <p:cNvPr id="57" name="Google Shape;57;p13"/>
          <p:cNvPicPr preferRelativeResize="0"/>
          <p:nvPr/>
        </p:nvPicPr>
        <p:blipFill>
          <a:blip r:embed="rId4">
            <a:alphaModFix/>
          </a:blip>
          <a:stretch>
            <a:fillRect/>
          </a:stretch>
        </p:blipFill>
        <p:spPr>
          <a:xfrm>
            <a:off x="7138175" y="4088263"/>
            <a:ext cx="1905000" cy="952500"/>
          </a:xfrm>
          <a:prstGeom prst="rect">
            <a:avLst/>
          </a:prstGeom>
          <a:noFill/>
          <a:ln>
            <a:noFill/>
          </a:ln>
        </p:spPr>
      </p:pic>
      <p:sp>
        <p:nvSpPr>
          <p:cNvPr id="58" name="Google Shape;58;p13"/>
          <p:cNvSpPr txBox="1"/>
          <p:nvPr/>
        </p:nvSpPr>
        <p:spPr>
          <a:xfrm>
            <a:off x="291325" y="4576900"/>
            <a:ext cx="40485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DECEMBER</a:t>
            </a:r>
            <a:r>
              <a:rPr b="1" lang="en">
                <a:solidFill>
                  <a:srgbClr val="004961"/>
                </a:solidFill>
              </a:rPr>
              <a:t> 8, 2020</a:t>
            </a:r>
            <a:endParaRPr>
              <a:solidFill>
                <a:srgbClr val="00496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7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Program </a:t>
            </a:r>
            <a:r>
              <a:rPr b="1" lang="en">
                <a:solidFill>
                  <a:srgbClr val="004961"/>
                </a:solidFill>
              </a:rPr>
              <a:t>Effectiveness</a:t>
            </a:r>
            <a:endParaRPr b="1">
              <a:solidFill>
                <a:srgbClr val="004961"/>
              </a:solidFill>
            </a:endParaRPr>
          </a:p>
        </p:txBody>
      </p:sp>
      <p:sp>
        <p:nvSpPr>
          <p:cNvPr id="122" name="Google Shape;122;p22"/>
          <p:cNvSpPr txBox="1"/>
          <p:nvPr>
            <p:ph idx="1" type="body"/>
          </p:nvPr>
        </p:nvSpPr>
        <p:spPr>
          <a:xfrm>
            <a:off x="311700" y="1155275"/>
            <a:ext cx="8520600" cy="2894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200">
                <a:solidFill>
                  <a:srgbClr val="004961"/>
                </a:solidFill>
              </a:rPr>
              <a:t>Success Metrics</a:t>
            </a:r>
            <a:endParaRPr b="1" sz="2200">
              <a:solidFill>
                <a:srgbClr val="004961"/>
              </a:solidFill>
            </a:endParaRPr>
          </a:p>
          <a:p>
            <a:pPr indent="0" lvl="0" marL="0" rtl="0" algn="l">
              <a:lnSpc>
                <a:spcPct val="100000"/>
              </a:lnSpc>
              <a:spcBef>
                <a:spcPts val="0"/>
              </a:spcBef>
              <a:spcAft>
                <a:spcPts val="0"/>
              </a:spcAft>
              <a:buNone/>
            </a:pPr>
            <a:r>
              <a:t/>
            </a:r>
            <a:endParaRPr sz="1200">
              <a:solidFill>
                <a:srgbClr val="004961"/>
              </a:solidFill>
            </a:endParaRPr>
          </a:p>
          <a:p>
            <a:pPr indent="-342900" lvl="0" marL="457200" rtl="0" algn="l">
              <a:spcBef>
                <a:spcPts val="0"/>
              </a:spcBef>
              <a:spcAft>
                <a:spcPts val="0"/>
              </a:spcAft>
              <a:buClr>
                <a:srgbClr val="004961"/>
              </a:buClr>
              <a:buSzPts val="1800"/>
              <a:buChar char="●"/>
            </a:pPr>
            <a:r>
              <a:rPr lang="en">
                <a:solidFill>
                  <a:srgbClr val="004961"/>
                </a:solidFill>
              </a:rPr>
              <a:t>Most prevalent </a:t>
            </a:r>
            <a:r>
              <a:rPr lang="en">
                <a:solidFill>
                  <a:srgbClr val="004961"/>
                </a:solidFill>
              </a:rPr>
              <a:t>dental procedures</a:t>
            </a:r>
            <a:endParaRPr>
              <a:solidFill>
                <a:srgbClr val="004961"/>
              </a:solidFill>
            </a:endParaRPr>
          </a:p>
          <a:p>
            <a:pPr indent="-342900" lvl="0" marL="457200" rtl="0" algn="l">
              <a:spcBef>
                <a:spcPts val="0"/>
              </a:spcBef>
              <a:spcAft>
                <a:spcPts val="0"/>
              </a:spcAft>
              <a:buClr>
                <a:srgbClr val="004961"/>
              </a:buClr>
              <a:buSzPts val="1800"/>
              <a:buChar char="●"/>
            </a:pPr>
            <a:r>
              <a:rPr lang="en">
                <a:solidFill>
                  <a:srgbClr val="004961"/>
                </a:solidFill>
              </a:rPr>
              <a:t>Have patients continued to use the Smile On Program - found a dental home</a:t>
            </a:r>
            <a:endParaRPr>
              <a:solidFill>
                <a:srgbClr val="004961"/>
              </a:solidFill>
            </a:endParaRPr>
          </a:p>
          <a:p>
            <a:pPr indent="-342900" lvl="0" marL="457200" rtl="0" algn="l">
              <a:spcBef>
                <a:spcPts val="0"/>
              </a:spcBef>
              <a:spcAft>
                <a:spcPts val="0"/>
              </a:spcAft>
              <a:buClr>
                <a:srgbClr val="004961"/>
              </a:buClr>
              <a:buSzPts val="1800"/>
              <a:buChar char="●"/>
            </a:pPr>
            <a:r>
              <a:rPr lang="en">
                <a:solidFill>
                  <a:srgbClr val="004961"/>
                </a:solidFill>
              </a:rPr>
              <a:t>Has quality of life improved?</a:t>
            </a:r>
            <a:endParaRPr>
              <a:solidFill>
                <a:srgbClr val="004961"/>
              </a:solidFill>
            </a:endParaRPr>
          </a:p>
          <a:p>
            <a:pPr indent="-336550" lvl="1" marL="914400" rtl="0" algn="l">
              <a:spcBef>
                <a:spcPts val="0"/>
              </a:spcBef>
              <a:spcAft>
                <a:spcPts val="0"/>
              </a:spcAft>
              <a:buClr>
                <a:srgbClr val="004961"/>
              </a:buClr>
              <a:buSzPts val="1700"/>
              <a:buChar char="○"/>
            </a:pPr>
            <a:r>
              <a:rPr lang="en" sz="1700">
                <a:solidFill>
                  <a:srgbClr val="004961"/>
                </a:solidFill>
              </a:rPr>
              <a:t>Number of treatment plans completed each month</a:t>
            </a:r>
            <a:endParaRPr sz="1700">
              <a:solidFill>
                <a:srgbClr val="004961"/>
              </a:solidFill>
            </a:endParaRPr>
          </a:p>
          <a:p>
            <a:pPr indent="-336550" lvl="1" marL="914400" rtl="0" algn="l">
              <a:spcBef>
                <a:spcPts val="0"/>
              </a:spcBef>
              <a:spcAft>
                <a:spcPts val="0"/>
              </a:spcAft>
              <a:buClr>
                <a:srgbClr val="004961"/>
              </a:buClr>
              <a:buSzPts val="1700"/>
              <a:buChar char="○"/>
            </a:pPr>
            <a:r>
              <a:rPr lang="en" sz="1700">
                <a:solidFill>
                  <a:srgbClr val="004961"/>
                </a:solidFill>
              </a:rPr>
              <a:t>Number of patients restored to function</a:t>
            </a:r>
            <a:endParaRPr sz="1700">
              <a:solidFill>
                <a:srgbClr val="00496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Most Common Procedures</a:t>
            </a:r>
            <a:endParaRPr b="1">
              <a:solidFill>
                <a:srgbClr val="004961"/>
              </a:solidFill>
            </a:endParaRPr>
          </a:p>
        </p:txBody>
      </p:sp>
      <p:pic>
        <p:nvPicPr>
          <p:cNvPr id="128" name="Google Shape;128;p23"/>
          <p:cNvPicPr preferRelativeResize="0"/>
          <p:nvPr/>
        </p:nvPicPr>
        <p:blipFill>
          <a:blip r:embed="rId3">
            <a:alphaModFix/>
          </a:blip>
          <a:stretch>
            <a:fillRect/>
          </a:stretch>
        </p:blipFill>
        <p:spPr>
          <a:xfrm>
            <a:off x="983338" y="1096125"/>
            <a:ext cx="7177319"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213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4961"/>
                </a:solidFill>
              </a:rPr>
              <a:t>Finding a “Dental Home”</a:t>
            </a:r>
            <a:endParaRPr b="1">
              <a:solidFill>
                <a:srgbClr val="004961"/>
              </a:solidFill>
            </a:endParaRPr>
          </a:p>
        </p:txBody>
      </p:sp>
      <p:pic>
        <p:nvPicPr>
          <p:cNvPr id="134" name="Google Shape;134;p24"/>
          <p:cNvPicPr preferRelativeResize="0"/>
          <p:nvPr/>
        </p:nvPicPr>
        <p:blipFill>
          <a:blip r:embed="rId3">
            <a:alphaModFix/>
          </a:blip>
          <a:stretch>
            <a:fillRect/>
          </a:stretch>
        </p:blipFill>
        <p:spPr>
          <a:xfrm>
            <a:off x="544000" y="1037925"/>
            <a:ext cx="3308778" cy="3774075"/>
          </a:xfrm>
          <a:prstGeom prst="rect">
            <a:avLst/>
          </a:prstGeom>
          <a:noFill/>
          <a:ln>
            <a:noFill/>
          </a:ln>
        </p:spPr>
      </p:pic>
      <p:cxnSp>
        <p:nvCxnSpPr>
          <p:cNvPr id="135" name="Google Shape;135;p24"/>
          <p:cNvCxnSpPr/>
          <p:nvPr/>
        </p:nvCxnSpPr>
        <p:spPr>
          <a:xfrm flipH="1">
            <a:off x="4273975" y="1181800"/>
            <a:ext cx="21600" cy="3486300"/>
          </a:xfrm>
          <a:prstGeom prst="straightConnector1">
            <a:avLst/>
          </a:prstGeom>
          <a:noFill/>
          <a:ln cap="flat" cmpd="sng" w="9525">
            <a:solidFill>
              <a:schemeClr val="dk2"/>
            </a:solidFill>
            <a:prstDash val="solid"/>
            <a:round/>
            <a:headEnd len="med" w="med" type="none"/>
            <a:tailEnd len="med" w="med" type="none"/>
          </a:ln>
        </p:spPr>
      </p:cxnSp>
      <p:pic>
        <p:nvPicPr>
          <p:cNvPr id="136" name="Google Shape;136;p24"/>
          <p:cNvPicPr preferRelativeResize="0"/>
          <p:nvPr/>
        </p:nvPicPr>
        <p:blipFill>
          <a:blip r:embed="rId4">
            <a:alphaModFix/>
          </a:blip>
          <a:stretch>
            <a:fillRect/>
          </a:stretch>
        </p:blipFill>
        <p:spPr>
          <a:xfrm>
            <a:off x="4887250" y="1353325"/>
            <a:ext cx="3686175" cy="3143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1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4961"/>
                </a:solidFill>
              </a:rPr>
              <a:t>Treatment Plan Complete + Function Restored vs. Volume</a:t>
            </a:r>
            <a:endParaRPr b="1" sz="2300">
              <a:solidFill>
                <a:srgbClr val="004961"/>
              </a:solidFill>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43" name="Google Shape;143;p25"/>
          <p:cNvPicPr preferRelativeResize="0"/>
          <p:nvPr/>
        </p:nvPicPr>
        <p:blipFill>
          <a:blip r:embed="rId3">
            <a:alphaModFix/>
          </a:blip>
          <a:stretch>
            <a:fillRect/>
          </a:stretch>
        </p:blipFill>
        <p:spPr>
          <a:xfrm>
            <a:off x="0" y="738209"/>
            <a:ext cx="9144001" cy="42449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nvSpPr>
        <p:spPr>
          <a:xfrm>
            <a:off x="5024850" y="895350"/>
            <a:ext cx="3586200" cy="16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Restored based on clinic’s response to the question:</a:t>
            </a:r>
            <a:endParaRPr b="1">
              <a:solidFill>
                <a:srgbClr val="004961"/>
              </a:solidFill>
            </a:endParaRPr>
          </a:p>
          <a:p>
            <a:pPr indent="0" lvl="0" marL="0" rtl="0" algn="l">
              <a:spcBef>
                <a:spcPts val="0"/>
              </a:spcBef>
              <a:spcAft>
                <a:spcPts val="0"/>
              </a:spcAft>
              <a:buNone/>
            </a:pPr>
            <a:r>
              <a:t/>
            </a:r>
            <a:endParaRPr b="1" sz="600">
              <a:solidFill>
                <a:srgbClr val="004961"/>
              </a:solidFill>
            </a:endParaRPr>
          </a:p>
          <a:p>
            <a:pPr indent="0" lvl="0" marL="0" rtl="0" algn="ctr">
              <a:spcBef>
                <a:spcPts val="0"/>
              </a:spcBef>
              <a:spcAft>
                <a:spcPts val="0"/>
              </a:spcAft>
              <a:buNone/>
            </a:pPr>
            <a:r>
              <a:rPr b="1" lang="en">
                <a:solidFill>
                  <a:srgbClr val="004961"/>
                </a:solidFill>
              </a:rPr>
              <a:t> ‘Was the enrollee able to be restored to function (can chew) and "social six" esthetics (top front six teeth are present and disease free)’</a:t>
            </a:r>
            <a:endParaRPr b="1">
              <a:solidFill>
                <a:srgbClr val="004961"/>
              </a:solidFill>
            </a:endParaRPr>
          </a:p>
          <a:p>
            <a:pPr indent="0" lvl="0" marL="457200" rtl="0" algn="l">
              <a:spcBef>
                <a:spcPts val="0"/>
              </a:spcBef>
              <a:spcAft>
                <a:spcPts val="0"/>
              </a:spcAft>
              <a:buNone/>
            </a:pPr>
            <a:r>
              <a:t/>
            </a:r>
            <a:endParaRPr/>
          </a:p>
        </p:txBody>
      </p:sp>
      <p:sp>
        <p:nvSpPr>
          <p:cNvPr id="149" name="Google Shape;149;p26"/>
          <p:cNvSpPr txBox="1"/>
          <p:nvPr/>
        </p:nvSpPr>
        <p:spPr>
          <a:xfrm>
            <a:off x="451525" y="178225"/>
            <a:ext cx="85071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04961"/>
                </a:solidFill>
              </a:rPr>
              <a:t>Clinic Locations with the Most Restored Patients</a:t>
            </a:r>
            <a:endParaRPr b="1" sz="2800">
              <a:solidFill>
                <a:srgbClr val="004961"/>
              </a:solidFill>
            </a:endParaRPr>
          </a:p>
        </p:txBody>
      </p:sp>
      <p:pic>
        <p:nvPicPr>
          <p:cNvPr id="150" name="Google Shape;150;p26"/>
          <p:cNvPicPr preferRelativeResize="0"/>
          <p:nvPr/>
        </p:nvPicPr>
        <p:blipFill>
          <a:blip r:embed="rId3">
            <a:alphaModFix/>
          </a:blip>
          <a:stretch>
            <a:fillRect/>
          </a:stretch>
        </p:blipFill>
        <p:spPr>
          <a:xfrm>
            <a:off x="527725" y="698863"/>
            <a:ext cx="4220376" cy="4220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ctrTitle"/>
          </p:nvPr>
        </p:nvSpPr>
        <p:spPr>
          <a:xfrm>
            <a:off x="311708" y="128600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rgbClr val="004961"/>
                </a:solidFill>
              </a:rPr>
              <a:t>SMILE ON 60+ </a:t>
            </a:r>
            <a:endParaRPr b="1" sz="4400">
              <a:solidFill>
                <a:srgbClr val="004961"/>
              </a:solidFill>
            </a:endParaRPr>
          </a:p>
          <a:p>
            <a:pPr indent="0" lvl="0" marL="0" rtl="0" algn="ctr">
              <a:spcBef>
                <a:spcPts val="0"/>
              </a:spcBef>
              <a:spcAft>
                <a:spcPts val="0"/>
              </a:spcAft>
              <a:buNone/>
            </a:pPr>
            <a:r>
              <a:rPr b="1" lang="en" sz="4400">
                <a:solidFill>
                  <a:srgbClr val="004961"/>
                </a:solidFill>
              </a:rPr>
              <a:t>Program Opportunities</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195650"/>
            <a:ext cx="5921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004961"/>
                </a:solidFill>
              </a:rPr>
              <a:t>Percentage of Adults Over Age 65 </a:t>
            </a:r>
            <a:endParaRPr b="1" sz="2200">
              <a:solidFill>
                <a:srgbClr val="004961"/>
              </a:solidFill>
            </a:endParaRPr>
          </a:p>
          <a:p>
            <a:pPr indent="0" lvl="0" marL="0" rtl="0" algn="ctr">
              <a:spcBef>
                <a:spcPts val="0"/>
              </a:spcBef>
              <a:spcAft>
                <a:spcPts val="0"/>
              </a:spcAft>
              <a:buNone/>
            </a:pPr>
            <a:r>
              <a:rPr b="1" lang="en" sz="2200">
                <a:solidFill>
                  <a:srgbClr val="004961"/>
                </a:solidFill>
              </a:rPr>
              <a:t>with Complete Tooth Loss</a:t>
            </a:r>
            <a:endParaRPr b="1" sz="2200">
              <a:solidFill>
                <a:srgbClr val="004961"/>
              </a:solidFill>
            </a:endParaRPr>
          </a:p>
        </p:txBody>
      </p:sp>
      <p:pic>
        <p:nvPicPr>
          <p:cNvPr id="161" name="Google Shape;161;p28"/>
          <p:cNvPicPr preferRelativeResize="0"/>
          <p:nvPr/>
        </p:nvPicPr>
        <p:blipFill>
          <a:blip r:embed="rId3">
            <a:alphaModFix/>
          </a:blip>
          <a:stretch>
            <a:fillRect/>
          </a:stretch>
        </p:blipFill>
        <p:spPr>
          <a:xfrm>
            <a:off x="311700" y="981075"/>
            <a:ext cx="5921150" cy="3718400"/>
          </a:xfrm>
          <a:prstGeom prst="rect">
            <a:avLst/>
          </a:prstGeom>
          <a:noFill/>
          <a:ln>
            <a:noFill/>
          </a:ln>
        </p:spPr>
      </p:pic>
      <p:pic>
        <p:nvPicPr>
          <p:cNvPr id="162" name="Google Shape;162;p28"/>
          <p:cNvPicPr preferRelativeResize="0"/>
          <p:nvPr/>
        </p:nvPicPr>
        <p:blipFill>
          <a:blip r:embed="rId4">
            <a:alphaModFix/>
          </a:blip>
          <a:stretch>
            <a:fillRect/>
          </a:stretch>
        </p:blipFill>
        <p:spPr>
          <a:xfrm>
            <a:off x="6385273" y="1149338"/>
            <a:ext cx="2447024" cy="2001137"/>
          </a:xfrm>
          <a:prstGeom prst="rect">
            <a:avLst/>
          </a:prstGeom>
          <a:noFill/>
          <a:ln>
            <a:noFill/>
          </a:ln>
        </p:spPr>
      </p:pic>
      <p:sp>
        <p:nvSpPr>
          <p:cNvPr id="163" name="Google Shape;163;p28"/>
          <p:cNvSpPr txBox="1"/>
          <p:nvPr/>
        </p:nvSpPr>
        <p:spPr>
          <a:xfrm>
            <a:off x="6232850" y="3203875"/>
            <a:ext cx="2758800" cy="71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4961"/>
                </a:solidFill>
              </a:rPr>
              <a:t>*Total Number of Smile On Patients who live in each city</a:t>
            </a:r>
            <a:endParaRPr sz="1200">
              <a:solidFill>
                <a:srgbClr val="004961"/>
              </a:solidFill>
            </a:endParaRPr>
          </a:p>
        </p:txBody>
      </p:sp>
      <p:pic>
        <p:nvPicPr>
          <p:cNvPr id="164" name="Google Shape;164;p28"/>
          <p:cNvPicPr preferRelativeResize="0"/>
          <p:nvPr/>
        </p:nvPicPr>
        <p:blipFill>
          <a:blip r:embed="rId5">
            <a:alphaModFix/>
          </a:blip>
          <a:stretch>
            <a:fillRect/>
          </a:stretch>
        </p:blipFill>
        <p:spPr>
          <a:xfrm>
            <a:off x="340675" y="4189550"/>
            <a:ext cx="701800" cy="673750"/>
          </a:xfrm>
          <a:prstGeom prst="rect">
            <a:avLst/>
          </a:prstGeom>
          <a:noFill/>
          <a:ln>
            <a:noFill/>
          </a:ln>
        </p:spPr>
      </p:pic>
      <p:cxnSp>
        <p:nvCxnSpPr>
          <p:cNvPr id="165" name="Google Shape;165;p28"/>
          <p:cNvCxnSpPr/>
          <p:nvPr/>
        </p:nvCxnSpPr>
        <p:spPr>
          <a:xfrm>
            <a:off x="5006950" y="1786575"/>
            <a:ext cx="1502100" cy="1194900"/>
          </a:xfrm>
          <a:prstGeom prst="curvedConnector3">
            <a:avLst>
              <a:gd fmla="val 50000" name="adj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326725"/>
            <a:ext cx="8520600" cy="71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900">
                <a:solidFill>
                  <a:srgbClr val="004961"/>
                </a:solidFill>
              </a:rPr>
              <a:t> </a:t>
            </a:r>
            <a:r>
              <a:rPr b="1" lang="en" sz="1900">
                <a:solidFill>
                  <a:srgbClr val="004961"/>
                </a:solidFill>
              </a:rPr>
              <a:t>Population of Adults Over 65 Living Below the Federal Poverty Line</a:t>
            </a:r>
            <a:endParaRPr b="1" sz="1900">
              <a:solidFill>
                <a:srgbClr val="004961"/>
              </a:solidFill>
            </a:endParaRPr>
          </a:p>
          <a:p>
            <a:pPr indent="0" lvl="0" marL="0" rtl="0" algn="ctr">
              <a:lnSpc>
                <a:spcPct val="115000"/>
              </a:lnSpc>
              <a:spcBef>
                <a:spcPts val="0"/>
              </a:spcBef>
              <a:spcAft>
                <a:spcPts val="0"/>
              </a:spcAft>
              <a:buClr>
                <a:schemeClr val="dk1"/>
              </a:buClr>
              <a:buSzPts val="1100"/>
              <a:buFont typeface="Arial"/>
              <a:buNone/>
            </a:pPr>
            <a:r>
              <a:rPr b="1" lang="en" sz="1500">
                <a:solidFill>
                  <a:srgbClr val="004961"/>
                </a:solidFill>
              </a:rPr>
              <a:t>(30 mile radius from a provider partner clinic)</a:t>
            </a:r>
            <a:endParaRPr b="1" sz="1500">
              <a:solidFill>
                <a:srgbClr val="004961"/>
              </a:solidFill>
            </a:endParaRPr>
          </a:p>
        </p:txBody>
      </p:sp>
      <p:sp>
        <p:nvSpPr>
          <p:cNvPr id="171" name="Google Shape;171;p29"/>
          <p:cNvSpPr txBox="1"/>
          <p:nvPr/>
        </p:nvSpPr>
        <p:spPr>
          <a:xfrm>
            <a:off x="2343525" y="4436050"/>
            <a:ext cx="1934400" cy="348300"/>
          </a:xfrm>
          <a:prstGeom prst="rect">
            <a:avLst/>
          </a:prstGeom>
          <a:noFill/>
          <a:ln cap="flat" cmpd="sng" w="9525">
            <a:solidFill>
              <a:srgbClr val="00496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4961"/>
                </a:solidFill>
              </a:rPr>
              <a:t>Potential gaps in coverage </a:t>
            </a:r>
            <a:endParaRPr sz="1000">
              <a:solidFill>
                <a:srgbClr val="004961"/>
              </a:solidFill>
            </a:endParaRPr>
          </a:p>
        </p:txBody>
      </p:sp>
      <p:pic>
        <p:nvPicPr>
          <p:cNvPr id="172" name="Google Shape;172;p29"/>
          <p:cNvPicPr preferRelativeResize="0"/>
          <p:nvPr/>
        </p:nvPicPr>
        <p:blipFill>
          <a:blip r:embed="rId3">
            <a:alphaModFix/>
          </a:blip>
          <a:stretch>
            <a:fillRect/>
          </a:stretch>
        </p:blipFill>
        <p:spPr>
          <a:xfrm>
            <a:off x="691950" y="1210013"/>
            <a:ext cx="7847874" cy="2998250"/>
          </a:xfrm>
          <a:prstGeom prst="rect">
            <a:avLst/>
          </a:prstGeom>
          <a:noFill/>
          <a:ln cap="flat" cmpd="sng" w="19050">
            <a:solidFill>
              <a:schemeClr val="dk2"/>
            </a:solidFill>
            <a:prstDash val="solid"/>
            <a:round/>
            <a:headEnd len="sm" w="sm" type="none"/>
            <a:tailEnd len="sm" w="sm" type="none"/>
          </a:ln>
        </p:spPr>
      </p:pic>
      <p:cxnSp>
        <p:nvCxnSpPr>
          <p:cNvPr id="173" name="Google Shape;173;p29"/>
          <p:cNvCxnSpPr>
            <a:endCxn id="171" idx="0"/>
          </p:cNvCxnSpPr>
          <p:nvPr/>
        </p:nvCxnSpPr>
        <p:spPr>
          <a:xfrm>
            <a:off x="2994225" y="3068350"/>
            <a:ext cx="316500" cy="1367700"/>
          </a:xfrm>
          <a:prstGeom prst="straightConnector1">
            <a:avLst/>
          </a:prstGeom>
          <a:noFill/>
          <a:ln cap="flat" cmpd="sng" w="28575">
            <a:solidFill>
              <a:srgbClr val="004961"/>
            </a:solidFill>
            <a:prstDash val="solid"/>
            <a:round/>
            <a:headEnd len="med" w="med" type="none"/>
            <a:tailEnd len="med" w="med" type="none"/>
          </a:ln>
        </p:spPr>
      </p:cxnSp>
      <p:cxnSp>
        <p:nvCxnSpPr>
          <p:cNvPr id="174" name="Google Shape;174;p29"/>
          <p:cNvCxnSpPr>
            <a:endCxn id="171" idx="0"/>
          </p:cNvCxnSpPr>
          <p:nvPr/>
        </p:nvCxnSpPr>
        <p:spPr>
          <a:xfrm flipH="1">
            <a:off x="3310725" y="2934850"/>
            <a:ext cx="1825500" cy="1501200"/>
          </a:xfrm>
          <a:prstGeom prst="straightConnector1">
            <a:avLst/>
          </a:prstGeom>
          <a:noFill/>
          <a:ln cap="flat" cmpd="sng" w="28575">
            <a:solidFill>
              <a:schemeClr val="dk2"/>
            </a:solidFill>
            <a:prstDash val="solid"/>
            <a:round/>
            <a:headEnd len="med" w="med" type="none"/>
            <a:tailEnd len="med" w="med" type="none"/>
          </a:ln>
        </p:spPr>
      </p:cxnSp>
      <p:sp>
        <p:nvSpPr>
          <p:cNvPr id="175" name="Google Shape;175;p29"/>
          <p:cNvSpPr txBox="1"/>
          <p:nvPr/>
        </p:nvSpPr>
        <p:spPr>
          <a:xfrm>
            <a:off x="5960750" y="4250650"/>
            <a:ext cx="25272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4"/>
              </a:rPr>
              <a:t>http://data-playground.com/dda2/jdcg_age_poverty_map.html</a:t>
            </a:r>
            <a:r>
              <a:rPr lang="en" sz="600"/>
              <a:t> </a:t>
            </a:r>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200">
                <a:solidFill>
                  <a:srgbClr val="004961"/>
                </a:solidFill>
              </a:rPr>
              <a:t>The American Dental Association identified the following factors: </a:t>
            </a:r>
            <a:endParaRPr b="1" sz="2200">
              <a:solidFill>
                <a:srgbClr val="00496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004961"/>
              </a:solidFill>
            </a:endParaRPr>
          </a:p>
          <a:p>
            <a:pPr indent="-342900" lvl="0" marL="457200" rtl="0" algn="l">
              <a:spcBef>
                <a:spcPts val="0"/>
              </a:spcBef>
              <a:spcAft>
                <a:spcPts val="0"/>
              </a:spcAft>
              <a:buClr>
                <a:srgbClr val="004961"/>
              </a:buClr>
              <a:buSzPts val="1800"/>
              <a:buChar char="●"/>
            </a:pPr>
            <a:r>
              <a:rPr lang="en">
                <a:solidFill>
                  <a:srgbClr val="004961"/>
                </a:solidFill>
              </a:rPr>
              <a:t>Excessive Alcohol Consumption - </a:t>
            </a:r>
            <a:r>
              <a:rPr lang="en">
                <a:solidFill>
                  <a:schemeClr val="dk1"/>
                </a:solidFill>
              </a:rPr>
              <a:t>5 or more drinks for men or 4 or more drinks for women in the span of 2 hours </a:t>
            </a:r>
            <a:endParaRPr sz="2500">
              <a:solidFill>
                <a:srgbClr val="004961"/>
              </a:solidFill>
            </a:endParaRPr>
          </a:p>
          <a:p>
            <a:pPr indent="-342900" lvl="0" marL="457200" rtl="0" algn="l">
              <a:spcBef>
                <a:spcPts val="0"/>
              </a:spcBef>
              <a:spcAft>
                <a:spcPts val="0"/>
              </a:spcAft>
              <a:buClr>
                <a:srgbClr val="004961"/>
              </a:buClr>
              <a:buSzPts val="1800"/>
              <a:buChar char="●"/>
            </a:pPr>
            <a:r>
              <a:rPr lang="en">
                <a:solidFill>
                  <a:srgbClr val="004961"/>
                </a:solidFill>
              </a:rPr>
              <a:t>Smokers - </a:t>
            </a:r>
            <a:r>
              <a:rPr lang="en">
                <a:solidFill>
                  <a:schemeClr val="dk1"/>
                </a:solidFill>
              </a:rPr>
              <a:t>The percentage of adults who smoke daily</a:t>
            </a:r>
            <a:endParaRPr>
              <a:solidFill>
                <a:srgbClr val="004961"/>
              </a:solidFill>
            </a:endParaRPr>
          </a:p>
          <a:p>
            <a:pPr indent="-342900" lvl="0" marL="457200" rtl="0" algn="l">
              <a:spcBef>
                <a:spcPts val="0"/>
              </a:spcBef>
              <a:spcAft>
                <a:spcPts val="0"/>
              </a:spcAft>
              <a:buClr>
                <a:srgbClr val="004961"/>
              </a:buClr>
              <a:buSzPts val="1800"/>
              <a:buChar char="●"/>
            </a:pPr>
            <a:r>
              <a:rPr lang="en">
                <a:solidFill>
                  <a:srgbClr val="004961"/>
                </a:solidFill>
              </a:rPr>
              <a:t>Obesity - </a:t>
            </a:r>
            <a:r>
              <a:rPr lang="en">
                <a:solidFill>
                  <a:schemeClr val="dk1"/>
                </a:solidFill>
              </a:rPr>
              <a:t>Calculated by a combination of self reporting and CDC data, finding adults who report a BMI &gt; 30</a:t>
            </a:r>
            <a:endParaRPr>
              <a:solidFill>
                <a:srgbClr val="004961"/>
              </a:solidFill>
            </a:endParaRPr>
          </a:p>
          <a:p>
            <a:pPr indent="-342900" lvl="0" marL="457200" rtl="0" algn="l">
              <a:spcBef>
                <a:spcPts val="0"/>
              </a:spcBef>
              <a:spcAft>
                <a:spcPts val="0"/>
              </a:spcAft>
              <a:buClr>
                <a:srgbClr val="004961"/>
              </a:buClr>
              <a:buSzPts val="1800"/>
              <a:buChar char="●"/>
            </a:pPr>
            <a:r>
              <a:rPr lang="en">
                <a:solidFill>
                  <a:srgbClr val="004961"/>
                </a:solidFill>
              </a:rPr>
              <a:t>Inactivity - </a:t>
            </a:r>
            <a:r>
              <a:rPr lang="en">
                <a:solidFill>
                  <a:schemeClr val="dk1"/>
                </a:solidFill>
              </a:rPr>
              <a:t>Physical inactivity is the percentage of adults ages 20 and over who reported no leisure-time physical activity in the past month.</a:t>
            </a:r>
            <a:endParaRPr>
              <a:solidFill>
                <a:schemeClr val="dk1"/>
              </a:solidFill>
            </a:endParaRPr>
          </a:p>
          <a:p>
            <a:pPr indent="0" lvl="0" marL="457200" rtl="0" algn="l">
              <a:spcBef>
                <a:spcPts val="1600"/>
              </a:spcBef>
              <a:spcAft>
                <a:spcPts val="0"/>
              </a:spcAft>
              <a:buNone/>
            </a:pPr>
            <a:r>
              <a:rPr lang="en">
                <a:solidFill>
                  <a:srgbClr val="004961"/>
                </a:solidFill>
              </a:rPr>
              <a:t> </a:t>
            </a:r>
            <a:endParaRPr>
              <a:solidFill>
                <a:srgbClr val="004961"/>
              </a:solidFill>
            </a:endParaRPr>
          </a:p>
          <a:p>
            <a:pPr indent="0" lvl="0" marL="0" rtl="0" algn="l">
              <a:spcBef>
                <a:spcPts val="1600"/>
              </a:spcBef>
              <a:spcAft>
                <a:spcPts val="1600"/>
              </a:spcAft>
              <a:buNone/>
            </a:pPr>
            <a:r>
              <a:t/>
            </a:r>
            <a:endParaRPr>
              <a:solidFill>
                <a:srgbClr val="004961"/>
              </a:solidFill>
            </a:endParaRPr>
          </a:p>
        </p:txBody>
      </p:sp>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4961"/>
                </a:solidFill>
              </a:rPr>
              <a:t>Big Four Factors Contributing to Tooth Loss</a:t>
            </a:r>
            <a:endParaRPr b="1">
              <a:solidFill>
                <a:srgbClr val="004961"/>
              </a:solidFill>
            </a:endParaRPr>
          </a:p>
          <a:p>
            <a:pPr indent="0" lvl="0" marL="0" rtl="0" algn="l">
              <a:spcBef>
                <a:spcPts val="0"/>
              </a:spcBef>
              <a:spcAft>
                <a:spcPts val="0"/>
              </a:spcAft>
              <a:buNone/>
            </a:pPr>
            <a:r>
              <a:t/>
            </a:r>
            <a:endParaRPr>
              <a:solidFill>
                <a:srgbClr val="00496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53375" y="77125"/>
            <a:ext cx="879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Big Four by County</a:t>
            </a:r>
            <a:endParaRPr b="1">
              <a:solidFill>
                <a:srgbClr val="004961"/>
              </a:solidFill>
            </a:endParaRPr>
          </a:p>
        </p:txBody>
      </p:sp>
      <p:pic>
        <p:nvPicPr>
          <p:cNvPr id="187" name="Google Shape;187;p31"/>
          <p:cNvPicPr preferRelativeResize="0"/>
          <p:nvPr/>
        </p:nvPicPr>
        <p:blipFill>
          <a:blip r:embed="rId3">
            <a:alphaModFix/>
          </a:blip>
          <a:stretch>
            <a:fillRect/>
          </a:stretch>
        </p:blipFill>
        <p:spPr>
          <a:xfrm>
            <a:off x="361400" y="649825"/>
            <a:ext cx="8421189" cy="4188875"/>
          </a:xfrm>
          <a:prstGeom prst="rect">
            <a:avLst/>
          </a:prstGeom>
          <a:noFill/>
          <a:ln>
            <a:noFill/>
          </a:ln>
        </p:spPr>
      </p:pic>
      <p:pic>
        <p:nvPicPr>
          <p:cNvPr id="188" name="Google Shape;188;p31"/>
          <p:cNvPicPr preferRelativeResize="0"/>
          <p:nvPr/>
        </p:nvPicPr>
        <p:blipFill>
          <a:blip r:embed="rId4">
            <a:alphaModFix/>
          </a:blip>
          <a:stretch>
            <a:fillRect/>
          </a:stretch>
        </p:blipFill>
        <p:spPr>
          <a:xfrm>
            <a:off x="7127288" y="3547213"/>
            <a:ext cx="1438275" cy="75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461775" y="4029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004961"/>
                </a:solidFill>
              </a:rPr>
              <a:t>Agenda</a:t>
            </a:r>
            <a:endParaRPr b="1" sz="2800">
              <a:solidFill>
                <a:srgbClr val="004961"/>
              </a:solidFill>
            </a:endParaRPr>
          </a:p>
        </p:txBody>
      </p:sp>
      <p:sp>
        <p:nvSpPr>
          <p:cNvPr id="64" name="Google Shape;64;p14"/>
          <p:cNvSpPr txBox="1"/>
          <p:nvPr>
            <p:ph idx="1" type="subTitle"/>
          </p:nvPr>
        </p:nvSpPr>
        <p:spPr>
          <a:xfrm>
            <a:off x="356825" y="1195575"/>
            <a:ext cx="8520600" cy="2853000"/>
          </a:xfrm>
          <a:prstGeom prst="rect">
            <a:avLst/>
          </a:prstGeom>
        </p:spPr>
        <p:txBody>
          <a:bodyPr anchorCtr="0" anchor="t" bIns="91425" lIns="91425" spcFirstLastPara="1" rIns="91425" wrap="square" tIns="91425">
            <a:noAutofit/>
          </a:bodyPr>
          <a:lstStyle/>
          <a:p>
            <a:pPr indent="-368300" lvl="0" marL="457200" rtl="0" algn="l">
              <a:lnSpc>
                <a:spcPct val="125000"/>
              </a:lnSpc>
              <a:spcBef>
                <a:spcPts val="0"/>
              </a:spcBef>
              <a:spcAft>
                <a:spcPts val="0"/>
              </a:spcAft>
              <a:buClr>
                <a:srgbClr val="004961"/>
              </a:buClr>
              <a:buSzPts val="2200"/>
              <a:buChar char="●"/>
            </a:pPr>
            <a:r>
              <a:rPr lang="en" sz="2200">
                <a:solidFill>
                  <a:srgbClr val="004961"/>
                </a:solidFill>
              </a:rPr>
              <a:t>Key Findings</a:t>
            </a:r>
            <a:endParaRPr sz="2200">
              <a:solidFill>
                <a:srgbClr val="004961"/>
              </a:solidFill>
            </a:endParaRPr>
          </a:p>
          <a:p>
            <a:pPr indent="-368300" lvl="0" marL="457200" rtl="0" algn="l">
              <a:lnSpc>
                <a:spcPct val="125000"/>
              </a:lnSpc>
              <a:spcBef>
                <a:spcPts val="0"/>
              </a:spcBef>
              <a:spcAft>
                <a:spcPts val="0"/>
              </a:spcAft>
              <a:buClr>
                <a:srgbClr val="004961"/>
              </a:buClr>
              <a:buSzPts val="2200"/>
              <a:buChar char="●"/>
            </a:pPr>
            <a:r>
              <a:rPr lang="en" sz="2200">
                <a:solidFill>
                  <a:srgbClr val="004961"/>
                </a:solidFill>
              </a:rPr>
              <a:t>Demographics</a:t>
            </a:r>
            <a:endParaRPr sz="2200">
              <a:solidFill>
                <a:srgbClr val="004961"/>
              </a:solidFill>
            </a:endParaRPr>
          </a:p>
          <a:p>
            <a:pPr indent="-368300" lvl="0" marL="457200" rtl="0" algn="l">
              <a:lnSpc>
                <a:spcPct val="125000"/>
              </a:lnSpc>
              <a:spcBef>
                <a:spcPts val="0"/>
              </a:spcBef>
              <a:spcAft>
                <a:spcPts val="0"/>
              </a:spcAft>
              <a:buClr>
                <a:srgbClr val="004961"/>
              </a:buClr>
              <a:buSzPts val="2200"/>
              <a:buChar char="●"/>
            </a:pPr>
            <a:r>
              <a:rPr lang="en" sz="2200">
                <a:solidFill>
                  <a:srgbClr val="004961"/>
                </a:solidFill>
              </a:rPr>
              <a:t>Program Effectiveness</a:t>
            </a:r>
            <a:endParaRPr sz="2200">
              <a:solidFill>
                <a:srgbClr val="004961"/>
              </a:solidFill>
            </a:endParaRPr>
          </a:p>
          <a:p>
            <a:pPr indent="-368300" lvl="0" marL="457200" rtl="0" algn="l">
              <a:lnSpc>
                <a:spcPct val="125000"/>
              </a:lnSpc>
              <a:spcBef>
                <a:spcPts val="0"/>
              </a:spcBef>
              <a:spcAft>
                <a:spcPts val="0"/>
              </a:spcAft>
              <a:buClr>
                <a:srgbClr val="004961"/>
              </a:buClr>
              <a:buSzPts val="2200"/>
              <a:buChar char="●"/>
            </a:pPr>
            <a:r>
              <a:rPr lang="en" sz="2200">
                <a:solidFill>
                  <a:srgbClr val="004961"/>
                </a:solidFill>
              </a:rPr>
              <a:t>Program Opportunities</a:t>
            </a:r>
            <a:endParaRPr sz="2200">
              <a:solidFill>
                <a:srgbClr val="004961"/>
              </a:solidFill>
            </a:endParaRPr>
          </a:p>
          <a:p>
            <a:pPr indent="-368300" lvl="0" marL="457200" rtl="0" algn="l">
              <a:lnSpc>
                <a:spcPct val="125000"/>
              </a:lnSpc>
              <a:spcBef>
                <a:spcPts val="0"/>
              </a:spcBef>
              <a:spcAft>
                <a:spcPts val="0"/>
              </a:spcAft>
              <a:buClr>
                <a:srgbClr val="004961"/>
              </a:buClr>
              <a:buSzPts val="2200"/>
              <a:buChar char="●"/>
            </a:pPr>
            <a:r>
              <a:rPr lang="en" sz="2200">
                <a:solidFill>
                  <a:srgbClr val="004961"/>
                </a:solidFill>
              </a:rPr>
              <a:t>Data Collection</a:t>
            </a:r>
            <a:endParaRPr sz="2200">
              <a:solidFill>
                <a:srgbClr val="004961"/>
              </a:solidFill>
            </a:endParaRPr>
          </a:p>
          <a:p>
            <a:pPr indent="-368300" lvl="0" marL="457200" rtl="0" algn="l">
              <a:lnSpc>
                <a:spcPct val="125000"/>
              </a:lnSpc>
              <a:spcBef>
                <a:spcPts val="0"/>
              </a:spcBef>
              <a:spcAft>
                <a:spcPts val="0"/>
              </a:spcAft>
              <a:buClr>
                <a:srgbClr val="004961"/>
              </a:buClr>
              <a:buSzPts val="2200"/>
              <a:buChar char="●"/>
            </a:pPr>
            <a:r>
              <a:rPr lang="en" sz="2200">
                <a:solidFill>
                  <a:srgbClr val="004961"/>
                </a:solidFill>
              </a:rPr>
              <a:t>Summary</a:t>
            </a:r>
            <a:endParaRPr sz="2200">
              <a:solidFill>
                <a:srgbClr val="004961"/>
              </a:solidFil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ctrTitle"/>
          </p:nvPr>
        </p:nvSpPr>
        <p:spPr>
          <a:xfrm>
            <a:off x="246475" y="84300"/>
            <a:ext cx="8520600" cy="4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0B5394"/>
                </a:solidFill>
              </a:rPr>
              <a:t>Big Four: Excessive Alcohol Consumption</a:t>
            </a:r>
            <a:endParaRPr b="1" sz="2000">
              <a:solidFill>
                <a:srgbClr val="0B5394"/>
              </a:solidFill>
            </a:endParaRPr>
          </a:p>
        </p:txBody>
      </p:sp>
      <p:pic>
        <p:nvPicPr>
          <p:cNvPr id="194" name="Google Shape;194;p32"/>
          <p:cNvPicPr preferRelativeResize="0"/>
          <p:nvPr/>
        </p:nvPicPr>
        <p:blipFill>
          <a:blip r:embed="rId3">
            <a:alphaModFix/>
          </a:blip>
          <a:stretch>
            <a:fillRect/>
          </a:stretch>
        </p:blipFill>
        <p:spPr>
          <a:xfrm>
            <a:off x="1014550" y="638750"/>
            <a:ext cx="6984426" cy="3866000"/>
          </a:xfrm>
          <a:prstGeom prst="rect">
            <a:avLst/>
          </a:prstGeom>
          <a:noFill/>
          <a:ln>
            <a:noFill/>
          </a:ln>
        </p:spPr>
      </p:pic>
      <p:sp>
        <p:nvSpPr>
          <p:cNvPr id="195" name="Google Shape;195;p32"/>
          <p:cNvSpPr txBox="1"/>
          <p:nvPr/>
        </p:nvSpPr>
        <p:spPr>
          <a:xfrm>
            <a:off x="975450" y="4616375"/>
            <a:ext cx="7023600" cy="2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Excessive alcohol consumption is a pattern of binge drinking, or 4+ drinks in a 2 hour window multiple times per week.</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ctrTitle"/>
          </p:nvPr>
        </p:nvSpPr>
        <p:spPr>
          <a:xfrm>
            <a:off x="311700" y="43550"/>
            <a:ext cx="8520600" cy="84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900">
                <a:solidFill>
                  <a:srgbClr val="0B5394"/>
                </a:solidFill>
              </a:rPr>
              <a:t>Big Four: Inactivity</a:t>
            </a:r>
            <a:endParaRPr b="1" sz="1900">
              <a:solidFill>
                <a:srgbClr val="0B5394"/>
              </a:solidFill>
            </a:endParaRPr>
          </a:p>
          <a:p>
            <a:pPr indent="0" lvl="0" marL="0" rtl="0" algn="ctr">
              <a:spcBef>
                <a:spcPts val="0"/>
              </a:spcBef>
              <a:spcAft>
                <a:spcPts val="0"/>
              </a:spcAft>
              <a:buNone/>
            </a:pPr>
            <a:r>
              <a:t/>
            </a:r>
            <a:endParaRPr sz="1600"/>
          </a:p>
        </p:txBody>
      </p:sp>
      <p:pic>
        <p:nvPicPr>
          <p:cNvPr id="201" name="Google Shape;201;p33"/>
          <p:cNvPicPr preferRelativeResize="0"/>
          <p:nvPr/>
        </p:nvPicPr>
        <p:blipFill>
          <a:blip r:embed="rId3">
            <a:alphaModFix/>
          </a:blip>
          <a:stretch>
            <a:fillRect/>
          </a:stretch>
        </p:blipFill>
        <p:spPr>
          <a:xfrm>
            <a:off x="985538" y="752775"/>
            <a:ext cx="7172924" cy="3895351"/>
          </a:xfrm>
          <a:prstGeom prst="rect">
            <a:avLst/>
          </a:prstGeom>
          <a:noFill/>
          <a:ln>
            <a:noFill/>
          </a:ln>
        </p:spPr>
      </p:pic>
      <p:sp>
        <p:nvSpPr>
          <p:cNvPr id="202" name="Google Shape;202;p33"/>
          <p:cNvSpPr txBox="1"/>
          <p:nvPr/>
        </p:nvSpPr>
        <p:spPr>
          <a:xfrm>
            <a:off x="311700" y="4722350"/>
            <a:ext cx="8420400" cy="20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Physical inactivity is the percentage of adults ages 20 and over who reported no leisure-time physical activity in the past month.</a:t>
            </a:r>
            <a:endParaRPr sz="1000"/>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ctrTitle"/>
          </p:nvPr>
        </p:nvSpPr>
        <p:spPr>
          <a:xfrm>
            <a:off x="238350" y="-372250"/>
            <a:ext cx="8520600" cy="96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rgbClr val="0B5394"/>
                </a:solidFill>
              </a:rPr>
              <a:t>Bi</a:t>
            </a:r>
            <a:r>
              <a:rPr b="1" lang="en" sz="1900">
                <a:solidFill>
                  <a:srgbClr val="0B5394"/>
                </a:solidFill>
              </a:rPr>
              <a:t>g Four: Obesity</a:t>
            </a:r>
            <a:endParaRPr sz="1900"/>
          </a:p>
        </p:txBody>
      </p:sp>
      <p:pic>
        <p:nvPicPr>
          <p:cNvPr id="208" name="Google Shape;208;p34"/>
          <p:cNvPicPr preferRelativeResize="0"/>
          <p:nvPr/>
        </p:nvPicPr>
        <p:blipFill>
          <a:blip r:embed="rId3">
            <a:alphaModFix/>
          </a:blip>
          <a:stretch>
            <a:fillRect/>
          </a:stretch>
        </p:blipFill>
        <p:spPr>
          <a:xfrm>
            <a:off x="939250" y="687187"/>
            <a:ext cx="7265475" cy="3866975"/>
          </a:xfrm>
          <a:prstGeom prst="rect">
            <a:avLst/>
          </a:prstGeom>
          <a:noFill/>
          <a:ln>
            <a:noFill/>
          </a:ln>
        </p:spPr>
      </p:pic>
      <p:sp>
        <p:nvSpPr>
          <p:cNvPr id="209" name="Google Shape;209;p34"/>
          <p:cNvSpPr txBox="1"/>
          <p:nvPr/>
        </p:nvSpPr>
        <p:spPr>
          <a:xfrm>
            <a:off x="699750" y="4696500"/>
            <a:ext cx="77445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Adult obesity is calculated by a combination of self reporting and CDC data, finding adults who report a BMI within the index.</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ctrTitle"/>
          </p:nvPr>
        </p:nvSpPr>
        <p:spPr>
          <a:xfrm>
            <a:off x="311708" y="-6411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900">
                <a:solidFill>
                  <a:srgbClr val="0B5394"/>
                </a:solidFill>
              </a:rPr>
              <a:t>Big Four: Smoking</a:t>
            </a:r>
            <a:endParaRPr b="1" sz="1900">
              <a:solidFill>
                <a:srgbClr val="0B5394"/>
              </a:solidFill>
            </a:endParaRPr>
          </a:p>
          <a:p>
            <a:pPr indent="0" lvl="0" marL="0" rtl="0" algn="ctr">
              <a:spcBef>
                <a:spcPts val="0"/>
              </a:spcBef>
              <a:spcAft>
                <a:spcPts val="0"/>
              </a:spcAft>
              <a:buNone/>
            </a:pPr>
            <a:r>
              <a:t/>
            </a:r>
            <a:endParaRPr/>
          </a:p>
        </p:txBody>
      </p:sp>
      <p:pic>
        <p:nvPicPr>
          <p:cNvPr id="215" name="Google Shape;215;p35"/>
          <p:cNvPicPr preferRelativeResize="0"/>
          <p:nvPr/>
        </p:nvPicPr>
        <p:blipFill>
          <a:blip r:embed="rId3">
            <a:alphaModFix/>
          </a:blip>
          <a:stretch>
            <a:fillRect/>
          </a:stretch>
        </p:blipFill>
        <p:spPr>
          <a:xfrm>
            <a:off x="973900" y="705200"/>
            <a:ext cx="7310350" cy="3733100"/>
          </a:xfrm>
          <a:prstGeom prst="rect">
            <a:avLst/>
          </a:prstGeom>
          <a:noFill/>
          <a:ln>
            <a:noFill/>
          </a:ln>
        </p:spPr>
      </p:pic>
      <p:sp>
        <p:nvSpPr>
          <p:cNvPr id="216" name="Google Shape;216;p35"/>
          <p:cNvSpPr txBox="1"/>
          <p:nvPr/>
        </p:nvSpPr>
        <p:spPr>
          <a:xfrm>
            <a:off x="576025" y="4575625"/>
            <a:ext cx="78333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The smoking percentage is defined as the percentage of county adults who smoke daily.</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Interactive Maps</a:t>
            </a:r>
            <a:endParaRPr/>
          </a:p>
        </p:txBody>
      </p:sp>
      <p:sp>
        <p:nvSpPr>
          <p:cNvPr id="222" name="Google Shape;222;p36"/>
          <p:cNvSpPr txBox="1"/>
          <p:nvPr>
            <p:ph idx="1" type="body"/>
          </p:nvPr>
        </p:nvSpPr>
        <p:spPr>
          <a:xfrm>
            <a:off x="311700" y="113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Age_Poverty_Map: </a:t>
            </a:r>
            <a:r>
              <a:rPr lang="en" u="sng">
                <a:solidFill>
                  <a:schemeClr val="accent5"/>
                </a:solidFill>
                <a:hlinkClick r:id="rId3">
                  <a:extLst>
                    <a:ext uri="{A12FA001-AC4F-418D-AE19-62706E023703}">
                      <ahyp:hlinkClr val="tx"/>
                    </a:ext>
                  </a:extLst>
                </a:hlinkClick>
              </a:rPr>
              <a:t>http://data-playground.com/dda2/jdcg_age_poverty_map.html</a:t>
            </a:r>
            <a:r>
              <a:rPr lang="en"/>
              <a:t> </a:t>
            </a:r>
            <a:endParaRPr/>
          </a:p>
          <a:p>
            <a:pPr indent="0" lvl="0" marL="0" rtl="0" algn="l">
              <a:spcBef>
                <a:spcPts val="1600"/>
              </a:spcBef>
              <a:spcAft>
                <a:spcPts val="0"/>
              </a:spcAft>
              <a:buNone/>
            </a:pPr>
            <a:r>
              <a:rPr lang="en"/>
              <a:t>Big_Four_Map: </a:t>
            </a:r>
            <a:r>
              <a:rPr lang="en" u="sng">
                <a:solidFill>
                  <a:schemeClr val="hlink"/>
                </a:solidFill>
                <a:hlinkClick r:id="rId4"/>
              </a:rPr>
              <a:t>http://data-playground.com/dda2/mia_big_four_map.html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ctrTitle"/>
          </p:nvPr>
        </p:nvSpPr>
        <p:spPr>
          <a:xfrm>
            <a:off x="311708" y="128600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rgbClr val="004961"/>
                </a:solidFill>
              </a:rPr>
              <a:t>Data Collection</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ctrTitle"/>
          </p:nvPr>
        </p:nvSpPr>
        <p:spPr>
          <a:xfrm>
            <a:off x="311700" y="291325"/>
            <a:ext cx="85206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004961"/>
                </a:solidFill>
              </a:rPr>
              <a:t>Answer Completion Rate - Overall 49.6%</a:t>
            </a:r>
            <a:endParaRPr b="1" sz="2800">
              <a:solidFill>
                <a:srgbClr val="004961"/>
              </a:solidFill>
            </a:endParaRPr>
          </a:p>
        </p:txBody>
      </p:sp>
      <p:sp>
        <p:nvSpPr>
          <p:cNvPr id="233" name="Google Shape;233;p38"/>
          <p:cNvSpPr txBox="1"/>
          <p:nvPr>
            <p:ph idx="1" type="subTitle"/>
          </p:nvPr>
        </p:nvSpPr>
        <p:spPr>
          <a:xfrm>
            <a:off x="311700" y="954350"/>
            <a:ext cx="8520600" cy="37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004961"/>
                </a:solidFill>
              </a:rPr>
              <a:t>How often do clinics answer these three questions during patient visits? </a:t>
            </a:r>
            <a:endParaRPr b="1" sz="2200">
              <a:solidFill>
                <a:srgbClr val="004961"/>
              </a:solidFill>
            </a:endParaRPr>
          </a:p>
          <a:p>
            <a:pPr indent="0" lvl="0" marL="0" rtl="0" algn="l">
              <a:spcBef>
                <a:spcPts val="0"/>
              </a:spcBef>
              <a:spcAft>
                <a:spcPts val="0"/>
              </a:spcAft>
              <a:buClr>
                <a:schemeClr val="dk1"/>
              </a:buClr>
              <a:buSzPts val="1100"/>
              <a:buFont typeface="Arial"/>
              <a:buNone/>
            </a:pPr>
            <a:r>
              <a:t/>
            </a:r>
            <a:endParaRPr sz="1200">
              <a:solidFill>
                <a:srgbClr val="004961"/>
              </a:solidFill>
            </a:endParaRPr>
          </a:p>
          <a:p>
            <a:pPr indent="-342900" lvl="0" marL="457200" rtl="0" algn="l">
              <a:lnSpc>
                <a:spcPct val="115000"/>
              </a:lnSpc>
              <a:spcBef>
                <a:spcPts val="0"/>
              </a:spcBef>
              <a:spcAft>
                <a:spcPts val="0"/>
              </a:spcAft>
              <a:buClr>
                <a:srgbClr val="004961"/>
              </a:buClr>
              <a:buSzPts val="1800"/>
              <a:buChar char="●"/>
            </a:pPr>
            <a:r>
              <a:rPr lang="en" sz="1800">
                <a:solidFill>
                  <a:srgbClr val="004961"/>
                </a:solidFill>
              </a:rPr>
              <a:t>Is the treatment plan completed?</a:t>
            </a:r>
            <a:endParaRPr sz="1800">
              <a:solidFill>
                <a:srgbClr val="004961"/>
              </a:solidFill>
            </a:endParaRPr>
          </a:p>
          <a:p>
            <a:pPr indent="-342900" lvl="0" marL="457200" rtl="0" algn="l">
              <a:lnSpc>
                <a:spcPct val="115000"/>
              </a:lnSpc>
              <a:spcBef>
                <a:spcPts val="0"/>
              </a:spcBef>
              <a:spcAft>
                <a:spcPts val="0"/>
              </a:spcAft>
              <a:buClr>
                <a:srgbClr val="004961"/>
              </a:buClr>
              <a:buSzPts val="1800"/>
              <a:buChar char="●"/>
            </a:pPr>
            <a:r>
              <a:rPr lang="en" sz="1800">
                <a:solidFill>
                  <a:srgbClr val="004961"/>
                </a:solidFill>
              </a:rPr>
              <a:t>Was a treatment plan created?</a:t>
            </a:r>
            <a:endParaRPr sz="1800">
              <a:solidFill>
                <a:srgbClr val="004961"/>
              </a:solidFill>
            </a:endParaRPr>
          </a:p>
          <a:p>
            <a:pPr indent="-342900" lvl="0" marL="457200" rtl="0" algn="l">
              <a:lnSpc>
                <a:spcPct val="115000"/>
              </a:lnSpc>
              <a:spcBef>
                <a:spcPts val="0"/>
              </a:spcBef>
              <a:spcAft>
                <a:spcPts val="0"/>
              </a:spcAft>
              <a:buClr>
                <a:srgbClr val="004961"/>
              </a:buClr>
              <a:buSzPts val="1800"/>
              <a:buChar char="●"/>
            </a:pPr>
            <a:r>
              <a:rPr lang="en" sz="1800">
                <a:solidFill>
                  <a:srgbClr val="004961"/>
                </a:solidFill>
              </a:rPr>
              <a:t>Was the enrollee able to be restored to function? </a:t>
            </a:r>
            <a:endParaRPr sz="1800">
              <a:solidFill>
                <a:srgbClr val="004961"/>
              </a:solidFill>
            </a:endParaRPr>
          </a:p>
          <a:p>
            <a:pPr indent="0" lvl="0" marL="0" rtl="0" algn="l">
              <a:lnSpc>
                <a:spcPct val="115000"/>
              </a:lnSpc>
              <a:spcBef>
                <a:spcPts val="1600"/>
              </a:spcBef>
              <a:spcAft>
                <a:spcPts val="0"/>
              </a:spcAft>
              <a:buNone/>
            </a:pPr>
            <a:r>
              <a:t/>
            </a:r>
            <a:endParaRPr sz="1800">
              <a:solidFill>
                <a:srgbClr val="004961"/>
              </a:solidFill>
            </a:endParaRPr>
          </a:p>
          <a:p>
            <a:pPr indent="0" lvl="0" marL="0" rtl="0" algn="l">
              <a:spcBef>
                <a:spcPts val="1600"/>
              </a:spcBef>
              <a:spcAft>
                <a:spcPts val="0"/>
              </a:spcAft>
              <a:buNone/>
            </a:pPr>
            <a:r>
              <a:rPr b="1" lang="en" sz="1800"/>
              <a:t>       Answer Completion Rate</a:t>
            </a:r>
            <a:r>
              <a:rPr lang="en" sz="1800"/>
              <a:t> = </a:t>
            </a:r>
            <a:endParaRPr sz="1800"/>
          </a:p>
        </p:txBody>
      </p:sp>
      <p:sp>
        <p:nvSpPr>
          <p:cNvPr id="234" name="Google Shape;234;p38"/>
          <p:cNvSpPr txBox="1"/>
          <p:nvPr/>
        </p:nvSpPr>
        <p:spPr>
          <a:xfrm>
            <a:off x="3995700" y="2907775"/>
            <a:ext cx="44055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How many non-blank entries were recorded for the above questions</a:t>
            </a:r>
            <a:endParaRPr sz="1800"/>
          </a:p>
        </p:txBody>
      </p:sp>
      <p:cxnSp>
        <p:nvCxnSpPr>
          <p:cNvPr id="235" name="Google Shape;235;p38"/>
          <p:cNvCxnSpPr/>
          <p:nvPr/>
        </p:nvCxnSpPr>
        <p:spPr>
          <a:xfrm>
            <a:off x="4034125" y="3714600"/>
            <a:ext cx="4328700" cy="0"/>
          </a:xfrm>
          <a:prstGeom prst="straightConnector1">
            <a:avLst/>
          </a:prstGeom>
          <a:noFill/>
          <a:ln cap="flat" cmpd="sng" w="19050">
            <a:solidFill>
              <a:schemeClr val="dk2"/>
            </a:solidFill>
            <a:prstDash val="solid"/>
            <a:round/>
            <a:headEnd len="med" w="med" type="none"/>
            <a:tailEnd len="med" w="med" type="none"/>
          </a:ln>
        </p:spPr>
      </p:cxnSp>
      <p:sp>
        <p:nvSpPr>
          <p:cNvPr id="236" name="Google Shape;236;p38"/>
          <p:cNvSpPr txBox="1"/>
          <p:nvPr/>
        </p:nvSpPr>
        <p:spPr>
          <a:xfrm>
            <a:off x="4224925" y="3727625"/>
            <a:ext cx="39021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The total possible answers that could have been recorded</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0" name="Shape 240"/>
        <p:cNvGrpSpPr/>
        <p:nvPr/>
      </p:nvGrpSpPr>
      <p:grpSpPr>
        <a:xfrm>
          <a:off x="0" y="0"/>
          <a:ext cx="0" cy="0"/>
          <a:chOff x="0" y="0"/>
          <a:chExt cx="0" cy="0"/>
        </a:xfrm>
      </p:grpSpPr>
      <p:sp>
        <p:nvSpPr>
          <p:cNvPr id="241" name="Google Shape;241;p39"/>
          <p:cNvSpPr txBox="1"/>
          <p:nvPr>
            <p:ph type="title"/>
          </p:nvPr>
        </p:nvSpPr>
        <p:spPr>
          <a:xfrm>
            <a:off x="392700" y="192575"/>
            <a:ext cx="8317200" cy="5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Answer Completion Rate by Clinic </a:t>
            </a:r>
            <a:endParaRPr b="1">
              <a:solidFill>
                <a:srgbClr val="004961"/>
              </a:solidFill>
            </a:endParaRPr>
          </a:p>
        </p:txBody>
      </p:sp>
      <p:pic>
        <p:nvPicPr>
          <p:cNvPr id="242" name="Google Shape;242;p39"/>
          <p:cNvPicPr preferRelativeResize="0"/>
          <p:nvPr/>
        </p:nvPicPr>
        <p:blipFill>
          <a:blip r:embed="rId3">
            <a:alphaModFix/>
          </a:blip>
          <a:stretch>
            <a:fillRect/>
          </a:stretch>
        </p:blipFill>
        <p:spPr>
          <a:xfrm>
            <a:off x="152400" y="723275"/>
            <a:ext cx="8839200" cy="40676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132675"/>
            <a:ext cx="8520600" cy="4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Answer Completion Rate</a:t>
            </a:r>
            <a:r>
              <a:rPr lang="en">
                <a:latin typeface="Oswald"/>
                <a:ea typeface="Oswald"/>
                <a:cs typeface="Oswald"/>
                <a:sym typeface="Oswald"/>
              </a:rPr>
              <a:t> - </a:t>
            </a:r>
            <a:r>
              <a:rPr b="1" lang="en">
                <a:solidFill>
                  <a:srgbClr val="004961"/>
                </a:solidFill>
              </a:rPr>
              <a:t>Top 5 &amp; Bottom 5 </a:t>
            </a:r>
            <a:endParaRPr>
              <a:latin typeface="Oswald"/>
              <a:ea typeface="Oswald"/>
              <a:cs typeface="Oswald"/>
              <a:sym typeface="Oswald"/>
            </a:endParaRPr>
          </a:p>
        </p:txBody>
      </p:sp>
      <p:sp>
        <p:nvSpPr>
          <p:cNvPr id="248" name="Google Shape;24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9" name="Google Shape;249;p40"/>
          <p:cNvPicPr preferRelativeResize="0"/>
          <p:nvPr/>
        </p:nvPicPr>
        <p:blipFill>
          <a:blip r:embed="rId3">
            <a:alphaModFix/>
          </a:blip>
          <a:stretch>
            <a:fillRect/>
          </a:stretch>
        </p:blipFill>
        <p:spPr>
          <a:xfrm>
            <a:off x="243950" y="1104825"/>
            <a:ext cx="4401475" cy="3511700"/>
          </a:xfrm>
          <a:prstGeom prst="rect">
            <a:avLst/>
          </a:prstGeom>
          <a:noFill/>
          <a:ln>
            <a:noFill/>
          </a:ln>
        </p:spPr>
      </p:pic>
      <p:pic>
        <p:nvPicPr>
          <p:cNvPr id="250" name="Google Shape;250;p40"/>
          <p:cNvPicPr preferRelativeResize="0"/>
          <p:nvPr/>
        </p:nvPicPr>
        <p:blipFill>
          <a:blip r:embed="rId4">
            <a:alphaModFix/>
          </a:blip>
          <a:stretch>
            <a:fillRect/>
          </a:stretch>
        </p:blipFill>
        <p:spPr>
          <a:xfrm>
            <a:off x="4645425" y="1104825"/>
            <a:ext cx="4186876" cy="3511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11700" y="366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004961"/>
                </a:solidFill>
              </a:rPr>
              <a:t>Summary</a:t>
            </a:r>
            <a:endParaRPr b="1" sz="4500">
              <a:solidFill>
                <a:srgbClr val="004961"/>
              </a:solidFill>
            </a:endParaRPr>
          </a:p>
        </p:txBody>
      </p:sp>
      <p:sp>
        <p:nvSpPr>
          <p:cNvPr id="256" name="Google Shape;256;p41"/>
          <p:cNvSpPr txBox="1"/>
          <p:nvPr>
            <p:ph idx="1" type="body"/>
          </p:nvPr>
        </p:nvSpPr>
        <p:spPr>
          <a:xfrm>
            <a:off x="441000" y="1385350"/>
            <a:ext cx="8520600" cy="337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200">
                <a:solidFill>
                  <a:srgbClr val="004961"/>
                </a:solidFill>
              </a:rPr>
              <a:t>Conclusion:</a:t>
            </a:r>
            <a:endParaRPr b="1" sz="2200">
              <a:solidFill>
                <a:srgbClr val="004961"/>
              </a:solidFill>
            </a:endParaRPr>
          </a:p>
          <a:p>
            <a:pPr indent="-342900" lvl="0" marL="457200" rtl="0" algn="l">
              <a:lnSpc>
                <a:spcPct val="125000"/>
              </a:lnSpc>
              <a:spcBef>
                <a:spcPts val="0"/>
              </a:spcBef>
              <a:spcAft>
                <a:spcPts val="0"/>
              </a:spcAft>
              <a:buClr>
                <a:srgbClr val="004961"/>
              </a:buClr>
              <a:buSzPts val="1800"/>
              <a:buChar char="●"/>
            </a:pPr>
            <a:r>
              <a:rPr lang="en">
                <a:solidFill>
                  <a:srgbClr val="004961"/>
                </a:solidFill>
              </a:rPr>
              <a:t>Smile On 60+ program is effective in improving the quality of life for seniors</a:t>
            </a:r>
            <a:endParaRPr>
              <a:solidFill>
                <a:srgbClr val="004961"/>
              </a:solidFill>
            </a:endParaRPr>
          </a:p>
          <a:p>
            <a:pPr indent="-342900" lvl="0" marL="457200" rtl="0" algn="l">
              <a:lnSpc>
                <a:spcPct val="100000"/>
              </a:lnSpc>
              <a:spcBef>
                <a:spcPts val="0"/>
              </a:spcBef>
              <a:spcAft>
                <a:spcPts val="0"/>
              </a:spcAft>
              <a:buClr>
                <a:srgbClr val="004961"/>
              </a:buClr>
              <a:buSzPts val="1800"/>
              <a:buChar char="●"/>
            </a:pPr>
            <a:r>
              <a:rPr lang="en">
                <a:solidFill>
                  <a:srgbClr val="004961"/>
                </a:solidFill>
              </a:rPr>
              <a:t>Opportunity for program in rural areas</a:t>
            </a:r>
            <a:endParaRPr>
              <a:solidFill>
                <a:srgbClr val="004961"/>
              </a:solidFill>
            </a:endParaRPr>
          </a:p>
          <a:p>
            <a:pPr indent="0" lvl="0" marL="457200" rtl="0" algn="l">
              <a:lnSpc>
                <a:spcPct val="100000"/>
              </a:lnSpc>
              <a:spcBef>
                <a:spcPts val="0"/>
              </a:spcBef>
              <a:spcAft>
                <a:spcPts val="0"/>
              </a:spcAft>
              <a:buNone/>
            </a:pPr>
            <a:r>
              <a:t/>
            </a:r>
            <a:endParaRPr>
              <a:solidFill>
                <a:srgbClr val="004961"/>
              </a:solidFill>
            </a:endParaRPr>
          </a:p>
          <a:p>
            <a:pPr indent="0" lvl="0" marL="0" rtl="0" algn="l">
              <a:lnSpc>
                <a:spcPct val="100000"/>
              </a:lnSpc>
              <a:spcBef>
                <a:spcPts val="1000"/>
              </a:spcBef>
              <a:spcAft>
                <a:spcPts val="0"/>
              </a:spcAft>
              <a:buNone/>
            </a:pPr>
            <a:r>
              <a:rPr b="1" lang="en" sz="2200">
                <a:solidFill>
                  <a:srgbClr val="004961"/>
                </a:solidFill>
              </a:rPr>
              <a:t>Recommendation:</a:t>
            </a:r>
            <a:endParaRPr b="1" sz="2200">
              <a:solidFill>
                <a:srgbClr val="004961"/>
              </a:solidFill>
            </a:endParaRPr>
          </a:p>
          <a:p>
            <a:pPr indent="-342900" lvl="0" marL="457200" rtl="0" algn="l">
              <a:spcBef>
                <a:spcPts val="0"/>
              </a:spcBef>
              <a:spcAft>
                <a:spcPts val="0"/>
              </a:spcAft>
              <a:buClr>
                <a:srgbClr val="004961"/>
              </a:buClr>
              <a:buSzPts val="1800"/>
              <a:buChar char="●"/>
            </a:pPr>
            <a:r>
              <a:rPr lang="en">
                <a:solidFill>
                  <a:srgbClr val="004961"/>
                </a:solidFill>
              </a:rPr>
              <a:t>Need for more complete data collection from clinics</a:t>
            </a:r>
            <a:endParaRPr>
              <a:solidFill>
                <a:srgbClr val="004961"/>
              </a:solidFill>
            </a:endParaRPr>
          </a:p>
          <a:p>
            <a:pPr indent="0" lvl="0" marL="457200" rtl="0" algn="l">
              <a:spcBef>
                <a:spcPts val="1600"/>
              </a:spcBef>
              <a:spcAft>
                <a:spcPts val="0"/>
              </a:spcAft>
              <a:buNone/>
            </a:pPr>
            <a:r>
              <a:t/>
            </a:r>
            <a:endParaRPr>
              <a:solidFill>
                <a:srgbClr val="004961"/>
              </a:solidFil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220675" y="3914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004961"/>
                </a:solidFill>
              </a:rPr>
              <a:t>Key Findings</a:t>
            </a:r>
            <a:endParaRPr b="1" sz="2800">
              <a:solidFill>
                <a:srgbClr val="004961"/>
              </a:solidFill>
            </a:endParaRPr>
          </a:p>
        </p:txBody>
      </p:sp>
      <p:sp>
        <p:nvSpPr>
          <p:cNvPr id="70" name="Google Shape;70;p15"/>
          <p:cNvSpPr txBox="1"/>
          <p:nvPr>
            <p:ph idx="1" type="subTitle"/>
          </p:nvPr>
        </p:nvSpPr>
        <p:spPr>
          <a:xfrm>
            <a:off x="266575" y="1257475"/>
            <a:ext cx="8621700" cy="3142500"/>
          </a:xfrm>
          <a:prstGeom prst="rect">
            <a:avLst/>
          </a:prstGeom>
        </p:spPr>
        <p:txBody>
          <a:bodyPr anchorCtr="0" anchor="t" bIns="91425" lIns="91425" spcFirstLastPara="1" rIns="91425" wrap="square" tIns="91425">
            <a:noAutofit/>
          </a:bodyPr>
          <a:lstStyle/>
          <a:p>
            <a:pPr indent="-368300" lvl="0" marL="457200" rtl="0" algn="l">
              <a:lnSpc>
                <a:spcPct val="125000"/>
              </a:lnSpc>
              <a:spcBef>
                <a:spcPts val="0"/>
              </a:spcBef>
              <a:spcAft>
                <a:spcPts val="0"/>
              </a:spcAft>
              <a:buClr>
                <a:srgbClr val="004961"/>
              </a:buClr>
              <a:buSzPts val="2200"/>
              <a:buChar char="●"/>
            </a:pPr>
            <a:r>
              <a:rPr lang="en" sz="2200">
                <a:solidFill>
                  <a:srgbClr val="004961"/>
                </a:solidFill>
              </a:rPr>
              <a:t>8,707 unique patients, over 2.5 years</a:t>
            </a:r>
            <a:endParaRPr sz="2200">
              <a:solidFill>
                <a:srgbClr val="004961"/>
              </a:solidFill>
            </a:endParaRPr>
          </a:p>
          <a:p>
            <a:pPr indent="-368300" lvl="0" marL="457200" rtl="0" algn="l">
              <a:lnSpc>
                <a:spcPct val="125000"/>
              </a:lnSpc>
              <a:spcBef>
                <a:spcPts val="0"/>
              </a:spcBef>
              <a:spcAft>
                <a:spcPts val="0"/>
              </a:spcAft>
              <a:buClr>
                <a:srgbClr val="004961"/>
              </a:buClr>
              <a:buSzPts val="2200"/>
              <a:buChar char="●"/>
            </a:pPr>
            <a:r>
              <a:rPr lang="en" sz="2200">
                <a:solidFill>
                  <a:srgbClr val="004961"/>
                </a:solidFill>
              </a:rPr>
              <a:t>55% - had a treatment plan developed  </a:t>
            </a:r>
            <a:endParaRPr sz="2200">
              <a:solidFill>
                <a:srgbClr val="004961"/>
              </a:solidFill>
            </a:endParaRPr>
          </a:p>
          <a:p>
            <a:pPr indent="-368300" lvl="0" marL="457200" rtl="0" algn="l">
              <a:lnSpc>
                <a:spcPct val="125000"/>
              </a:lnSpc>
              <a:spcBef>
                <a:spcPts val="0"/>
              </a:spcBef>
              <a:spcAft>
                <a:spcPts val="0"/>
              </a:spcAft>
              <a:buClr>
                <a:srgbClr val="004961"/>
              </a:buClr>
              <a:buSzPts val="2200"/>
              <a:buChar char="●"/>
            </a:pPr>
            <a:r>
              <a:rPr lang="en" sz="2200">
                <a:solidFill>
                  <a:srgbClr val="004961"/>
                </a:solidFill>
              </a:rPr>
              <a:t>65% - of patients with a treatment plan were restored to function</a:t>
            </a:r>
            <a:endParaRPr sz="2200">
              <a:solidFill>
                <a:srgbClr val="004961"/>
              </a:solidFill>
            </a:endParaRPr>
          </a:p>
          <a:p>
            <a:pPr indent="-368300" lvl="0" marL="457200" rtl="0" algn="l">
              <a:lnSpc>
                <a:spcPct val="125000"/>
              </a:lnSpc>
              <a:spcBef>
                <a:spcPts val="0"/>
              </a:spcBef>
              <a:spcAft>
                <a:spcPts val="0"/>
              </a:spcAft>
              <a:buClr>
                <a:srgbClr val="004961"/>
              </a:buClr>
              <a:buSzPts val="2200"/>
              <a:buChar char="●"/>
            </a:pPr>
            <a:r>
              <a:rPr lang="en" sz="2200">
                <a:solidFill>
                  <a:srgbClr val="004961"/>
                </a:solidFill>
                <a:highlight>
                  <a:srgbClr val="FFFFFF"/>
                </a:highlight>
              </a:rPr>
              <a:t>Program is being used by people where tooth loss is greatest - in urban areas </a:t>
            </a:r>
            <a:endParaRPr sz="2200">
              <a:solidFill>
                <a:srgbClr val="004961"/>
              </a:solidFill>
              <a:highlight>
                <a:srgbClr val="FFFFFF"/>
              </a:highlight>
            </a:endParaRPr>
          </a:p>
          <a:p>
            <a:pPr indent="-368300" lvl="0" marL="457200" rtl="0" algn="l">
              <a:lnSpc>
                <a:spcPct val="125000"/>
              </a:lnSpc>
              <a:spcBef>
                <a:spcPts val="0"/>
              </a:spcBef>
              <a:spcAft>
                <a:spcPts val="0"/>
              </a:spcAft>
              <a:buClr>
                <a:srgbClr val="004961"/>
              </a:buClr>
              <a:buSzPts val="2200"/>
              <a:buChar char="●"/>
            </a:pPr>
            <a:r>
              <a:rPr lang="en" sz="2200">
                <a:solidFill>
                  <a:srgbClr val="004961"/>
                </a:solidFill>
                <a:highlight>
                  <a:srgbClr val="FFFFFF"/>
                </a:highlight>
              </a:rPr>
              <a:t>50% of questions related to treatment plan/restoration were </a:t>
            </a:r>
            <a:r>
              <a:rPr lang="en" sz="2200" u="sng">
                <a:solidFill>
                  <a:srgbClr val="004961"/>
                </a:solidFill>
                <a:highlight>
                  <a:srgbClr val="FFFFFF"/>
                </a:highlight>
              </a:rPr>
              <a:t>incomplete</a:t>
            </a:r>
            <a:endParaRPr sz="2200" u="sng">
              <a:solidFill>
                <a:srgbClr val="004961"/>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4961"/>
                </a:solidFill>
              </a:rPr>
              <a:t>Group GitHub Repositories</a:t>
            </a:r>
            <a:endParaRPr b="1" sz="2500">
              <a:solidFill>
                <a:srgbClr val="004961"/>
              </a:solidFill>
            </a:endParaRPr>
          </a:p>
        </p:txBody>
      </p:sp>
      <p:sp>
        <p:nvSpPr>
          <p:cNvPr id="262" name="Google Shape;262;p42"/>
          <p:cNvSpPr txBox="1"/>
          <p:nvPr>
            <p:ph idx="1" type="body"/>
          </p:nvPr>
        </p:nvSpPr>
        <p:spPr>
          <a:xfrm>
            <a:off x="282725" y="122432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u="sng">
                <a:solidFill>
                  <a:schemeClr val="hlink"/>
                </a:solidFill>
                <a:hlinkClick r:id="rId3"/>
              </a:rPr>
              <a:t>https://github.com/NSS-Full-Time-Data-Analytics-2/smile-on-spiderman</a:t>
            </a:r>
            <a:endParaRPr/>
          </a:p>
          <a:p>
            <a:pPr indent="-342900" lvl="0" marL="457200" rtl="0" algn="l">
              <a:lnSpc>
                <a:spcPct val="150000"/>
              </a:lnSpc>
              <a:spcBef>
                <a:spcPts val="0"/>
              </a:spcBef>
              <a:spcAft>
                <a:spcPts val="0"/>
              </a:spcAft>
              <a:buSzPts val="1800"/>
              <a:buChar char="●"/>
            </a:pPr>
            <a:r>
              <a:rPr lang="en" u="sng">
                <a:solidFill>
                  <a:schemeClr val="hlink"/>
                </a:solidFill>
                <a:hlinkClick r:id="rId4"/>
              </a:rPr>
              <a:t>https://github.com/NSS-Full-Time-Data-Analytics-2/smile-on-black_panther</a:t>
            </a:r>
            <a:endParaRPr>
              <a:solidFill>
                <a:schemeClr val="dk1"/>
              </a:solidFill>
            </a:endParaRPr>
          </a:p>
          <a:p>
            <a:pPr indent="-342900" lvl="0" marL="457200" rtl="0" algn="l">
              <a:lnSpc>
                <a:spcPct val="150000"/>
              </a:lnSpc>
              <a:spcBef>
                <a:spcPts val="0"/>
              </a:spcBef>
              <a:spcAft>
                <a:spcPts val="0"/>
              </a:spcAft>
              <a:buSzPts val="1800"/>
              <a:buChar char="●"/>
            </a:pPr>
            <a:r>
              <a:rPr lang="en" u="sng">
                <a:solidFill>
                  <a:schemeClr val="hlink"/>
                </a:solidFill>
                <a:hlinkClick r:id="rId5"/>
              </a:rPr>
              <a:t>https://github.com/NSS-Full-Time-Data-Analytics-2/smile-on-aquaman</a:t>
            </a:r>
            <a:endParaRPr/>
          </a:p>
          <a:p>
            <a:pPr indent="-342900" lvl="0" marL="457200" rtl="0" algn="l">
              <a:lnSpc>
                <a:spcPct val="150000"/>
              </a:lnSpc>
              <a:spcBef>
                <a:spcPts val="0"/>
              </a:spcBef>
              <a:spcAft>
                <a:spcPts val="0"/>
              </a:spcAft>
              <a:buSzPts val="1800"/>
              <a:buChar char="●"/>
            </a:pPr>
            <a:r>
              <a:rPr lang="en" u="sng">
                <a:solidFill>
                  <a:schemeClr val="hlink"/>
                </a:solidFill>
                <a:hlinkClick r:id="rId6"/>
              </a:rPr>
              <a:t>https://github.com/NSS-Full-Time-Data-Analytics-2/smile-on-hulk</a:t>
            </a:r>
            <a:endParaRPr/>
          </a:p>
          <a:p>
            <a:pPr indent="-342900" lvl="0" marL="457200" rtl="0" algn="l">
              <a:lnSpc>
                <a:spcPct val="150000"/>
              </a:lnSpc>
              <a:spcBef>
                <a:spcPts val="0"/>
              </a:spcBef>
              <a:spcAft>
                <a:spcPts val="0"/>
              </a:spcAft>
              <a:buSzPts val="1800"/>
              <a:buChar char="●"/>
            </a:pPr>
            <a:r>
              <a:rPr lang="en" u="sng">
                <a:solidFill>
                  <a:schemeClr val="hlink"/>
                </a:solidFill>
                <a:hlinkClick r:id="rId7"/>
              </a:rPr>
              <a:t>https://github.com/NSS-Full-Time-Data-Analytics-2/smile-on-lava-girl</a:t>
            </a:r>
            <a:r>
              <a:rPr lang="en"/>
              <a:t> </a:t>
            </a:r>
            <a:endParaRPr/>
          </a:p>
          <a:p>
            <a:pPr indent="-342900" lvl="0" marL="457200" rtl="0" algn="l">
              <a:lnSpc>
                <a:spcPct val="150000"/>
              </a:lnSpc>
              <a:spcBef>
                <a:spcPts val="0"/>
              </a:spcBef>
              <a:spcAft>
                <a:spcPts val="0"/>
              </a:spcAft>
              <a:buSzPts val="1800"/>
              <a:buChar char="●"/>
            </a:pPr>
            <a:r>
              <a:rPr lang="en" u="sng">
                <a:solidFill>
                  <a:schemeClr val="hlink"/>
                </a:solidFill>
                <a:hlinkClick r:id="rId8"/>
              </a:rPr>
              <a:t>https://github.com/NSS-Full-Time-Data-Analytics-2/smile-on-ironman</a:t>
            </a:r>
            <a:endParaRPr/>
          </a:p>
          <a:p>
            <a:pPr indent="0" lvl="0" marL="457200" rtl="0" algn="l">
              <a:spcBef>
                <a:spcPts val="1600"/>
              </a:spcBef>
              <a:spcAft>
                <a:spcPts val="1600"/>
              </a:spcAft>
              <a:buNone/>
            </a:pPr>
            <a:r>
              <a:t/>
            </a:r>
            <a:endParaRPr/>
          </a:p>
        </p:txBody>
      </p:sp>
      <p:pic>
        <p:nvPicPr>
          <p:cNvPr id="263" name="Google Shape;263;p42"/>
          <p:cNvPicPr preferRelativeResize="0"/>
          <p:nvPr/>
        </p:nvPicPr>
        <p:blipFill>
          <a:blip r:embed="rId9">
            <a:alphaModFix/>
          </a:blip>
          <a:stretch>
            <a:fillRect/>
          </a:stretch>
        </p:blipFill>
        <p:spPr>
          <a:xfrm>
            <a:off x="412387" y="1662888"/>
            <a:ext cx="342000" cy="342000"/>
          </a:xfrm>
          <a:prstGeom prst="rect">
            <a:avLst/>
          </a:prstGeom>
          <a:noFill/>
          <a:ln>
            <a:noFill/>
          </a:ln>
        </p:spPr>
      </p:pic>
      <p:pic>
        <p:nvPicPr>
          <p:cNvPr id="264" name="Google Shape;264;p42"/>
          <p:cNvPicPr preferRelativeResize="0"/>
          <p:nvPr/>
        </p:nvPicPr>
        <p:blipFill>
          <a:blip r:embed="rId10">
            <a:alphaModFix/>
          </a:blip>
          <a:stretch>
            <a:fillRect/>
          </a:stretch>
        </p:blipFill>
        <p:spPr>
          <a:xfrm>
            <a:off x="443800" y="1224325"/>
            <a:ext cx="279175" cy="342000"/>
          </a:xfrm>
          <a:prstGeom prst="rect">
            <a:avLst/>
          </a:prstGeom>
          <a:noFill/>
          <a:ln>
            <a:noFill/>
          </a:ln>
        </p:spPr>
      </p:pic>
      <p:pic>
        <p:nvPicPr>
          <p:cNvPr id="265" name="Google Shape;265;p42"/>
          <p:cNvPicPr preferRelativeResize="0"/>
          <p:nvPr/>
        </p:nvPicPr>
        <p:blipFill>
          <a:blip r:embed="rId11">
            <a:alphaModFix/>
          </a:blip>
          <a:stretch>
            <a:fillRect/>
          </a:stretch>
        </p:blipFill>
        <p:spPr>
          <a:xfrm>
            <a:off x="443800" y="2501725"/>
            <a:ext cx="279150" cy="279130"/>
          </a:xfrm>
          <a:prstGeom prst="rect">
            <a:avLst/>
          </a:prstGeom>
          <a:noFill/>
          <a:ln>
            <a:noFill/>
          </a:ln>
        </p:spPr>
      </p:pic>
      <p:pic>
        <p:nvPicPr>
          <p:cNvPr id="266" name="Google Shape;266;p42"/>
          <p:cNvPicPr preferRelativeResize="0"/>
          <p:nvPr/>
        </p:nvPicPr>
        <p:blipFill>
          <a:blip r:embed="rId12">
            <a:alphaModFix/>
          </a:blip>
          <a:stretch>
            <a:fillRect/>
          </a:stretch>
        </p:blipFill>
        <p:spPr>
          <a:xfrm>
            <a:off x="393426" y="2063362"/>
            <a:ext cx="379900" cy="379900"/>
          </a:xfrm>
          <a:prstGeom prst="rect">
            <a:avLst/>
          </a:prstGeom>
          <a:noFill/>
          <a:ln>
            <a:noFill/>
          </a:ln>
        </p:spPr>
      </p:pic>
      <p:pic>
        <p:nvPicPr>
          <p:cNvPr id="267" name="Google Shape;267;p42"/>
          <p:cNvPicPr preferRelativeResize="0"/>
          <p:nvPr/>
        </p:nvPicPr>
        <p:blipFill>
          <a:blip r:embed="rId13">
            <a:alphaModFix/>
          </a:blip>
          <a:stretch>
            <a:fillRect/>
          </a:stretch>
        </p:blipFill>
        <p:spPr>
          <a:xfrm>
            <a:off x="393423" y="2943525"/>
            <a:ext cx="379900" cy="279125"/>
          </a:xfrm>
          <a:prstGeom prst="rect">
            <a:avLst/>
          </a:prstGeom>
          <a:noFill/>
          <a:ln>
            <a:noFill/>
          </a:ln>
        </p:spPr>
      </p:pic>
      <p:pic>
        <p:nvPicPr>
          <p:cNvPr id="268" name="Google Shape;268;p42"/>
          <p:cNvPicPr preferRelativeResize="0"/>
          <p:nvPr/>
        </p:nvPicPr>
        <p:blipFill>
          <a:blip r:embed="rId14">
            <a:alphaModFix/>
          </a:blip>
          <a:stretch>
            <a:fillRect/>
          </a:stretch>
        </p:blipFill>
        <p:spPr>
          <a:xfrm>
            <a:off x="474838" y="3277700"/>
            <a:ext cx="217087" cy="34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4961"/>
                </a:solidFill>
              </a:rPr>
              <a:t>Sources</a:t>
            </a:r>
            <a:endParaRPr b="1" sz="2500">
              <a:solidFill>
                <a:srgbClr val="004961"/>
              </a:solidFill>
            </a:endParaRPr>
          </a:p>
          <a:p>
            <a:pPr indent="0" lvl="0" marL="0" rtl="0" algn="l">
              <a:spcBef>
                <a:spcPts val="0"/>
              </a:spcBef>
              <a:spcAft>
                <a:spcPts val="0"/>
              </a:spcAft>
              <a:buNone/>
            </a:pPr>
            <a:r>
              <a:t/>
            </a:r>
            <a:endParaRPr/>
          </a:p>
        </p:txBody>
      </p:sp>
      <p:sp>
        <p:nvSpPr>
          <p:cNvPr id="274" name="Google Shape;274;p43"/>
          <p:cNvSpPr txBox="1"/>
          <p:nvPr>
            <p:ph idx="1" type="body"/>
          </p:nvPr>
        </p:nvSpPr>
        <p:spPr>
          <a:xfrm>
            <a:off x="311700" y="1152475"/>
            <a:ext cx="8520600" cy="3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Smile On 60+ data provided by Ben Shuler on November 30, 2020</a:t>
            </a:r>
            <a:endParaRPr sz="1100"/>
          </a:p>
          <a:p>
            <a:pPr indent="0" lvl="0" marL="0" rtl="0" algn="l">
              <a:spcBef>
                <a:spcPts val="1600"/>
              </a:spcBef>
              <a:spcAft>
                <a:spcPts val="0"/>
              </a:spcAft>
              <a:buNone/>
            </a:pPr>
            <a:r>
              <a:rPr lang="en" sz="1100"/>
              <a:t>CMS Physician and Other Supplier Payments: </a:t>
            </a:r>
            <a:r>
              <a:rPr lang="en" sz="1100" u="sng">
                <a:solidFill>
                  <a:schemeClr val="hlink"/>
                </a:solidFill>
                <a:hlinkClick r:id="rId3"/>
              </a:rPr>
              <a:t>https://www.cms.gov/Research-Statistics-Data-and-Systems/Statistics-Trends-and-Reports/Medicare-Provider-Ch</a:t>
            </a:r>
            <a:r>
              <a:rPr lang="en" sz="1100" u="sng">
                <a:solidFill>
                  <a:schemeClr val="hlink"/>
                </a:solidFill>
                <a:hlinkClick r:id="rId4"/>
              </a:rPr>
              <a:t>arge-Data/Physician-and-Other-Supplier2017</a:t>
            </a:r>
            <a:endParaRPr sz="1100"/>
          </a:p>
          <a:p>
            <a:pPr indent="0" lvl="0" marL="0" rtl="0" algn="l">
              <a:spcBef>
                <a:spcPts val="1600"/>
              </a:spcBef>
              <a:spcAft>
                <a:spcPts val="0"/>
              </a:spcAft>
              <a:buNone/>
            </a:pPr>
            <a:r>
              <a:rPr lang="en" sz="1100"/>
              <a:t>Healthcare Common Procedure Coding System (HCPCS) - Ambulatory Payment Classification (APC) Crosswalk: </a:t>
            </a:r>
            <a:r>
              <a:rPr lang="en" sz="1100" u="sng">
                <a:solidFill>
                  <a:schemeClr val="hlink"/>
                </a:solidFill>
                <a:hlinkClick r:id="rId5"/>
              </a:rPr>
              <a:t>https://www.cms.gov/Medicare/Medicare-Fee-for-Service-Payment/HospitalOutpatientPPS/Addendum-A-and-Addendum-B-Updates</a:t>
            </a:r>
            <a:endParaRPr sz="1100"/>
          </a:p>
          <a:p>
            <a:pPr indent="0" lvl="0" marL="0" rtl="0" algn="l">
              <a:spcBef>
                <a:spcPts val="1600"/>
              </a:spcBef>
              <a:spcAft>
                <a:spcPts val="0"/>
              </a:spcAft>
              <a:buNone/>
            </a:pPr>
            <a:r>
              <a:rPr lang="en" sz="1100"/>
              <a:t>CDC Teeth Loss: </a:t>
            </a:r>
            <a:r>
              <a:rPr lang="en" sz="1100" u="sng">
                <a:solidFill>
                  <a:schemeClr val="hlink"/>
                </a:solidFill>
                <a:hlinkClick r:id="rId6"/>
              </a:rPr>
              <a:t>https://chronicdata.cdc.gov/500-Cities-Places/500-Cities-Local-Data-for-Better-Health-2019-relea/6vp6-wxuq/data</a:t>
            </a:r>
            <a:r>
              <a:rPr lang="en" sz="1100"/>
              <a:t> </a:t>
            </a:r>
            <a:endParaRPr sz="1100"/>
          </a:p>
          <a:p>
            <a:pPr indent="0" lvl="0" marL="0" rtl="0" algn="l">
              <a:spcBef>
                <a:spcPts val="1600"/>
              </a:spcBef>
              <a:spcAft>
                <a:spcPts val="0"/>
              </a:spcAft>
              <a:buNone/>
            </a:pPr>
            <a:r>
              <a:rPr lang="en" sz="1100"/>
              <a:t>TN State of Aging Report (2019):</a:t>
            </a:r>
            <a:r>
              <a:rPr lang="en" sz="1100" u="sng">
                <a:solidFill>
                  <a:schemeClr val="hlink"/>
                </a:solidFill>
                <a:hlinkClick r:id="rId7"/>
              </a:rPr>
              <a:t>https://www.tn.gov/aging/administration/forms-and-publications/2019-state-of-aging-in-tennessee.html</a:t>
            </a:r>
            <a:endParaRPr sz="1100"/>
          </a:p>
          <a:p>
            <a:pPr indent="0" lvl="0" marL="0" rtl="0" algn="l">
              <a:spcBef>
                <a:spcPts val="1600"/>
              </a:spcBef>
              <a:spcAft>
                <a:spcPts val="0"/>
              </a:spcAft>
              <a:buNone/>
            </a:pPr>
            <a:r>
              <a:rPr lang="en" sz="1100"/>
              <a:t>Tennessee Health Rankings (2020): </a:t>
            </a:r>
            <a:r>
              <a:rPr lang="en" sz="1100" u="sng">
                <a:solidFill>
                  <a:schemeClr val="hlink"/>
                </a:solidFill>
                <a:hlinkClick r:id="rId8"/>
              </a:rPr>
              <a:t>https://www.countyhealthrankings.org/app/tennessee/2020/overview</a:t>
            </a:r>
            <a:endParaRPr sz="1100"/>
          </a:p>
          <a:p>
            <a:pPr indent="0" lvl="0" marL="0" rtl="0" algn="l">
              <a:spcBef>
                <a:spcPts val="1600"/>
              </a:spcBef>
              <a:spcAft>
                <a:spcPts val="0"/>
              </a:spcAft>
              <a:buNone/>
            </a:pPr>
            <a:r>
              <a:rPr lang="en" sz="1100"/>
              <a:t> </a:t>
            </a:r>
            <a:endParaRPr sz="1100"/>
          </a:p>
          <a:p>
            <a:pPr indent="0" lvl="0" marL="0" rtl="0" algn="l">
              <a:spcBef>
                <a:spcPts val="1600"/>
              </a:spcBef>
              <a:spcAft>
                <a:spcPts val="1600"/>
              </a:spcAft>
              <a:buNone/>
            </a:pPr>
            <a:r>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44"/>
          <p:cNvPicPr preferRelativeResize="0"/>
          <p:nvPr/>
        </p:nvPicPr>
        <p:blipFill>
          <a:blip r:embed="rId3">
            <a:alphaModFix/>
          </a:blip>
          <a:stretch>
            <a:fillRect/>
          </a:stretch>
        </p:blipFill>
        <p:spPr>
          <a:xfrm>
            <a:off x="240632" y="0"/>
            <a:ext cx="8662738"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5"/>
          <p:cNvPicPr preferRelativeResize="0"/>
          <p:nvPr/>
        </p:nvPicPr>
        <p:blipFill>
          <a:blip r:embed="rId3">
            <a:alphaModFix/>
          </a:blip>
          <a:stretch>
            <a:fillRect/>
          </a:stretch>
        </p:blipFill>
        <p:spPr>
          <a:xfrm>
            <a:off x="388075" y="0"/>
            <a:ext cx="8520600" cy="50529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354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Smile-On Program Ambassadors</a:t>
            </a:r>
            <a:endParaRPr b="1">
              <a:solidFill>
                <a:srgbClr val="004961"/>
              </a:solidFill>
            </a:endParaRPr>
          </a:p>
        </p:txBody>
      </p:sp>
      <p:pic>
        <p:nvPicPr>
          <p:cNvPr id="76" name="Google Shape;76;p16"/>
          <p:cNvPicPr preferRelativeResize="0"/>
          <p:nvPr/>
        </p:nvPicPr>
        <p:blipFill>
          <a:blip r:embed="rId3">
            <a:alphaModFix/>
          </a:blip>
          <a:stretch>
            <a:fillRect/>
          </a:stretch>
        </p:blipFill>
        <p:spPr>
          <a:xfrm>
            <a:off x="645775" y="993150"/>
            <a:ext cx="3251000" cy="3827000"/>
          </a:xfrm>
          <a:prstGeom prst="rect">
            <a:avLst/>
          </a:prstGeom>
          <a:noFill/>
          <a:ln>
            <a:noFill/>
          </a:ln>
        </p:spPr>
      </p:pic>
      <p:pic>
        <p:nvPicPr>
          <p:cNvPr id="77" name="Google Shape;77;p16"/>
          <p:cNvPicPr preferRelativeResize="0"/>
          <p:nvPr/>
        </p:nvPicPr>
        <p:blipFill>
          <a:blip r:embed="rId4">
            <a:alphaModFix/>
          </a:blip>
          <a:stretch>
            <a:fillRect/>
          </a:stretch>
        </p:blipFill>
        <p:spPr>
          <a:xfrm>
            <a:off x="4630000" y="1875379"/>
            <a:ext cx="3648400" cy="2168975"/>
          </a:xfrm>
          <a:prstGeom prst="rect">
            <a:avLst/>
          </a:prstGeom>
          <a:noFill/>
          <a:ln>
            <a:noFill/>
          </a:ln>
        </p:spPr>
      </p:pic>
      <p:sp>
        <p:nvSpPr>
          <p:cNvPr id="78" name="Google Shape;78;p16"/>
          <p:cNvSpPr txBox="1"/>
          <p:nvPr/>
        </p:nvSpPr>
        <p:spPr>
          <a:xfrm>
            <a:off x="5410700" y="2028250"/>
            <a:ext cx="10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1326250"/>
            <a:ext cx="8520600" cy="162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rgbClr val="004961"/>
                </a:solidFill>
              </a:rPr>
              <a:t>Who is being served?</a:t>
            </a:r>
            <a:endParaRPr b="1" sz="4400">
              <a:solidFill>
                <a:srgbClr val="00496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Age and Gender of Enrollees</a:t>
            </a:r>
            <a:endParaRPr b="1">
              <a:solidFill>
                <a:srgbClr val="004961"/>
              </a:solidFill>
            </a:endParaRPr>
          </a:p>
          <a:p>
            <a:pPr indent="0" lvl="0" marL="0" rtl="0" algn="l">
              <a:spcBef>
                <a:spcPts val="0"/>
              </a:spcBef>
              <a:spcAft>
                <a:spcPts val="0"/>
              </a:spcAft>
              <a:buNone/>
            </a:pPr>
            <a:r>
              <a:t/>
            </a:r>
            <a:endParaRPr/>
          </a:p>
        </p:txBody>
      </p:sp>
      <p:pic>
        <p:nvPicPr>
          <p:cNvPr id="89" name="Google Shape;89;p18"/>
          <p:cNvPicPr preferRelativeResize="0"/>
          <p:nvPr/>
        </p:nvPicPr>
        <p:blipFill>
          <a:blip r:embed="rId3">
            <a:alphaModFix/>
          </a:blip>
          <a:stretch>
            <a:fillRect/>
          </a:stretch>
        </p:blipFill>
        <p:spPr>
          <a:xfrm>
            <a:off x="311700" y="1041400"/>
            <a:ext cx="6000750" cy="3638550"/>
          </a:xfrm>
          <a:prstGeom prst="rect">
            <a:avLst/>
          </a:prstGeom>
          <a:noFill/>
          <a:ln>
            <a:noFill/>
          </a:ln>
        </p:spPr>
      </p:pic>
      <p:pic>
        <p:nvPicPr>
          <p:cNvPr id="90" name="Google Shape;90;p18"/>
          <p:cNvPicPr preferRelativeResize="0"/>
          <p:nvPr/>
        </p:nvPicPr>
        <p:blipFill>
          <a:blip r:embed="rId4">
            <a:alphaModFix/>
          </a:blip>
          <a:stretch>
            <a:fillRect/>
          </a:stretch>
        </p:blipFill>
        <p:spPr>
          <a:xfrm>
            <a:off x="6541050" y="1480600"/>
            <a:ext cx="2487100" cy="2487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4961"/>
                </a:solidFill>
              </a:rPr>
              <a:t>Race and Ethnicity of Enrollees</a:t>
            </a:r>
            <a:endParaRPr b="1">
              <a:solidFill>
                <a:srgbClr val="004961"/>
              </a:solidFill>
            </a:endParaRPr>
          </a:p>
        </p:txBody>
      </p:sp>
      <p:pic>
        <p:nvPicPr>
          <p:cNvPr id="96" name="Google Shape;96;p19"/>
          <p:cNvPicPr preferRelativeResize="0"/>
          <p:nvPr/>
        </p:nvPicPr>
        <p:blipFill>
          <a:blip r:embed="rId3">
            <a:alphaModFix/>
          </a:blip>
          <a:stretch>
            <a:fillRect/>
          </a:stretch>
        </p:blipFill>
        <p:spPr>
          <a:xfrm>
            <a:off x="381000" y="1170125"/>
            <a:ext cx="7600950" cy="363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282825" y="1012000"/>
            <a:ext cx="3756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004961"/>
                </a:solidFill>
              </a:rPr>
              <a:t>Does the appearance of your mouth affect your quality of life?</a:t>
            </a:r>
            <a:endParaRPr sz="1800">
              <a:solidFill>
                <a:srgbClr val="004961"/>
              </a:solidFill>
            </a:endParaRPr>
          </a:p>
        </p:txBody>
      </p:sp>
      <p:sp>
        <p:nvSpPr>
          <p:cNvPr id="102" name="Google Shape;102;p20"/>
          <p:cNvSpPr txBox="1"/>
          <p:nvPr>
            <p:ph type="title"/>
          </p:nvPr>
        </p:nvSpPr>
        <p:spPr>
          <a:xfrm>
            <a:off x="282825" y="3887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a:solidFill>
                <a:srgbClr val="004961"/>
              </a:solidFill>
            </a:endParaRPr>
          </a:p>
          <a:p>
            <a:pPr indent="0" lvl="0" marL="0" rtl="0" algn="l">
              <a:spcBef>
                <a:spcPts val="0"/>
              </a:spcBef>
              <a:spcAft>
                <a:spcPts val="0"/>
              </a:spcAft>
              <a:buNone/>
            </a:pPr>
            <a:r>
              <a:t/>
            </a:r>
            <a:endParaRPr b="1">
              <a:solidFill>
                <a:srgbClr val="004961"/>
              </a:solidFill>
            </a:endParaRPr>
          </a:p>
          <a:p>
            <a:pPr indent="0" lvl="0" marL="0" rtl="0" algn="l">
              <a:spcBef>
                <a:spcPts val="0"/>
              </a:spcBef>
              <a:spcAft>
                <a:spcPts val="0"/>
              </a:spcAft>
              <a:buNone/>
            </a:pPr>
            <a:r>
              <a:t/>
            </a:r>
            <a:endParaRPr b="1" sz="2500">
              <a:solidFill>
                <a:srgbClr val="004961"/>
              </a:solidFill>
            </a:endParaRPr>
          </a:p>
          <a:p>
            <a:pPr indent="0" lvl="0" marL="0" rtl="0" algn="l">
              <a:spcBef>
                <a:spcPts val="0"/>
              </a:spcBef>
              <a:spcAft>
                <a:spcPts val="0"/>
              </a:spcAft>
              <a:buNone/>
            </a:pPr>
            <a:r>
              <a:rPr b="1" lang="en" sz="2800">
                <a:solidFill>
                  <a:srgbClr val="004961"/>
                </a:solidFill>
              </a:rPr>
              <a:t>Pre-Screening Questions: Quality of Teeth</a:t>
            </a:r>
            <a:endParaRPr sz="2800"/>
          </a:p>
        </p:txBody>
      </p:sp>
      <p:sp>
        <p:nvSpPr>
          <p:cNvPr id="103" name="Google Shape;103;p20"/>
          <p:cNvSpPr txBox="1"/>
          <p:nvPr>
            <p:ph type="title"/>
          </p:nvPr>
        </p:nvSpPr>
        <p:spPr>
          <a:xfrm>
            <a:off x="4880825" y="1012000"/>
            <a:ext cx="38337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004961"/>
                </a:solidFill>
              </a:rPr>
              <a:t>Are You Limited in What You Can Eat?</a:t>
            </a:r>
            <a:endParaRPr sz="1800">
              <a:solidFill>
                <a:srgbClr val="004961"/>
              </a:solidFill>
            </a:endParaRPr>
          </a:p>
        </p:txBody>
      </p:sp>
      <p:pic>
        <p:nvPicPr>
          <p:cNvPr id="104" name="Google Shape;104;p20"/>
          <p:cNvPicPr preferRelativeResize="0"/>
          <p:nvPr/>
        </p:nvPicPr>
        <p:blipFill>
          <a:blip r:embed="rId3">
            <a:alphaModFix/>
          </a:blip>
          <a:stretch>
            <a:fillRect/>
          </a:stretch>
        </p:blipFill>
        <p:spPr>
          <a:xfrm>
            <a:off x="0" y="1921975"/>
            <a:ext cx="4572001" cy="2558101"/>
          </a:xfrm>
          <a:prstGeom prst="rect">
            <a:avLst/>
          </a:prstGeom>
          <a:noFill/>
          <a:ln>
            <a:noFill/>
          </a:ln>
        </p:spPr>
      </p:pic>
      <p:pic>
        <p:nvPicPr>
          <p:cNvPr id="105" name="Google Shape;105;p20"/>
          <p:cNvPicPr preferRelativeResize="0"/>
          <p:nvPr/>
        </p:nvPicPr>
        <p:blipFill>
          <a:blip r:embed="rId4">
            <a:alphaModFix/>
          </a:blip>
          <a:stretch>
            <a:fillRect/>
          </a:stretch>
        </p:blipFill>
        <p:spPr>
          <a:xfrm>
            <a:off x="4572000" y="1920100"/>
            <a:ext cx="4545176" cy="25618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4961"/>
                </a:solidFill>
              </a:rPr>
              <a:t>Years Since Last Dental Visit</a:t>
            </a:r>
            <a:endParaRPr b="1">
              <a:solidFill>
                <a:srgbClr val="004961"/>
              </a:solidFill>
            </a:endParaRPr>
          </a:p>
        </p:txBody>
      </p:sp>
      <p:pic>
        <p:nvPicPr>
          <p:cNvPr id="111" name="Google Shape;111;p21"/>
          <p:cNvPicPr preferRelativeResize="0"/>
          <p:nvPr/>
        </p:nvPicPr>
        <p:blipFill>
          <a:blip r:embed="rId3">
            <a:alphaModFix/>
          </a:blip>
          <a:stretch>
            <a:fillRect/>
          </a:stretch>
        </p:blipFill>
        <p:spPr>
          <a:xfrm>
            <a:off x="152400" y="1170125"/>
            <a:ext cx="3932800" cy="3820976"/>
          </a:xfrm>
          <a:prstGeom prst="rect">
            <a:avLst/>
          </a:prstGeom>
          <a:noFill/>
          <a:ln>
            <a:noFill/>
          </a:ln>
        </p:spPr>
      </p:pic>
      <p:sp>
        <p:nvSpPr>
          <p:cNvPr id="112" name="Google Shape;112;p21"/>
          <p:cNvSpPr txBox="1"/>
          <p:nvPr/>
        </p:nvSpPr>
        <p:spPr>
          <a:xfrm>
            <a:off x="984300" y="4410825"/>
            <a:ext cx="3699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rPr>
              <a:t>42%</a:t>
            </a:r>
            <a:endParaRPr sz="700">
              <a:solidFill>
                <a:srgbClr val="FFFFFF"/>
              </a:solidFill>
            </a:endParaRPr>
          </a:p>
        </p:txBody>
      </p:sp>
      <p:sp>
        <p:nvSpPr>
          <p:cNvPr id="113" name="Google Shape;113;p21"/>
          <p:cNvSpPr txBox="1"/>
          <p:nvPr/>
        </p:nvSpPr>
        <p:spPr>
          <a:xfrm>
            <a:off x="1706575" y="4410825"/>
            <a:ext cx="3699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rPr>
              <a:t>19</a:t>
            </a:r>
            <a:r>
              <a:rPr lang="en" sz="700">
                <a:solidFill>
                  <a:srgbClr val="FFFFFF"/>
                </a:solidFill>
              </a:rPr>
              <a:t>%</a:t>
            </a:r>
            <a:endParaRPr sz="700">
              <a:solidFill>
                <a:srgbClr val="FFFFFF"/>
              </a:solidFill>
            </a:endParaRPr>
          </a:p>
        </p:txBody>
      </p:sp>
      <p:sp>
        <p:nvSpPr>
          <p:cNvPr id="114" name="Google Shape;114;p21"/>
          <p:cNvSpPr txBox="1"/>
          <p:nvPr/>
        </p:nvSpPr>
        <p:spPr>
          <a:xfrm>
            <a:off x="2428850" y="4410825"/>
            <a:ext cx="3699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rPr>
              <a:t>13</a:t>
            </a:r>
            <a:r>
              <a:rPr lang="en" sz="700">
                <a:solidFill>
                  <a:srgbClr val="FFFFFF"/>
                </a:solidFill>
              </a:rPr>
              <a:t>%</a:t>
            </a:r>
            <a:endParaRPr sz="700">
              <a:solidFill>
                <a:srgbClr val="FFFFFF"/>
              </a:solidFill>
            </a:endParaRPr>
          </a:p>
        </p:txBody>
      </p:sp>
      <p:sp>
        <p:nvSpPr>
          <p:cNvPr id="115" name="Google Shape;115;p21"/>
          <p:cNvSpPr txBox="1"/>
          <p:nvPr/>
        </p:nvSpPr>
        <p:spPr>
          <a:xfrm>
            <a:off x="3151125" y="4410825"/>
            <a:ext cx="3699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FFFFFF"/>
                </a:solidFill>
              </a:rPr>
              <a:t>26%</a:t>
            </a:r>
            <a:endParaRPr sz="700">
              <a:solidFill>
                <a:srgbClr val="FFFFFF"/>
              </a:solidFill>
            </a:endParaRPr>
          </a:p>
        </p:txBody>
      </p:sp>
      <p:pic>
        <p:nvPicPr>
          <p:cNvPr id="116" name="Google Shape;116;p21"/>
          <p:cNvPicPr preferRelativeResize="0"/>
          <p:nvPr/>
        </p:nvPicPr>
        <p:blipFill rotWithShape="1">
          <a:blip r:embed="rId4">
            <a:alphaModFix/>
          </a:blip>
          <a:srcRect b="0" l="0" r="22287" t="0"/>
          <a:stretch/>
        </p:blipFill>
        <p:spPr>
          <a:xfrm>
            <a:off x="4704900" y="1398725"/>
            <a:ext cx="3694550" cy="3171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